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20" r:id="rId53"/>
    <p:sldId id="311" r:id="rId54"/>
    <p:sldId id="312" r:id="rId55"/>
    <p:sldId id="313" r:id="rId56"/>
    <p:sldId id="316" r:id="rId57"/>
    <p:sldId id="317" r:id="rId58"/>
    <p:sldId id="318" r:id="rId59"/>
    <p:sldId id="319" r:id="rId60"/>
  </p:sldIdLst>
  <p:sldSz cx="18288000" cy="10287000"/>
  <p:notesSz cx="6858000" cy="9144000"/>
  <p:embeddedFontLs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Cambria" pitchFamily="18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6;&#1110;&#1072;&#1075;&#1088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6;&#1110;&#1072;&#1075;&#1088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4;&#1095;&#1080;&#109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4;&#1095;&#1080;&#109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Лист1!$A$1:$A$5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</c:ser>
        <c:axId val="88778624"/>
        <c:axId val="88780160"/>
      </c:barChart>
      <c:catAx>
        <c:axId val="8877862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88780160"/>
        <c:crosses val="autoZero"/>
        <c:auto val="1"/>
        <c:lblAlgn val="ctr"/>
        <c:lblOffset val="100"/>
      </c:catAx>
      <c:valAx>
        <c:axId val="88780160"/>
        <c:scaling>
          <c:orientation val="minMax"/>
        </c:scaling>
        <c:axPos val="l"/>
        <c:majorGridlines/>
        <c:numFmt formatCode="General" sourceLinked="1"/>
        <c:tickLblPos val="nextTo"/>
        <c:crossAx val="8877862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Лист2!$A$1:$A$5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Лист2!$B$1:$B$5</c:f>
              <c:numCache>
                <c:formatCode>General</c:formatCode>
                <c:ptCount val="5"/>
                <c:pt idx="0">
                  <c:v>144</c:v>
                </c:pt>
                <c:pt idx="1">
                  <c:v>140</c:v>
                </c:pt>
                <c:pt idx="2">
                  <c:v>138</c:v>
                </c:pt>
                <c:pt idx="3">
                  <c:v>136</c:v>
                </c:pt>
                <c:pt idx="4">
                  <c:v>132</c:v>
                </c:pt>
              </c:numCache>
            </c:numRef>
          </c:val>
        </c:ser>
        <c:axId val="110131840"/>
        <c:axId val="110137728"/>
      </c:barChart>
      <c:catAx>
        <c:axId val="11013184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10137728"/>
        <c:crosses val="autoZero"/>
        <c:auto val="1"/>
        <c:lblAlgn val="ctr"/>
        <c:lblOffset val="100"/>
      </c:catAx>
      <c:valAx>
        <c:axId val="110137728"/>
        <c:scaling>
          <c:orientation val="minMax"/>
        </c:scaling>
        <c:axPos val="l"/>
        <c:majorGridlines/>
        <c:numFmt formatCode="General" sourceLinked="1"/>
        <c:tickLblPos val="nextTo"/>
        <c:crossAx val="110131840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Лист1!$A$1:$A$5</c:f>
              <c:strCache>
                <c:ptCount val="5"/>
                <c:pt idx="0">
                  <c:v>спеціаліст</c:v>
                </c:pt>
                <c:pt idx="1">
                  <c:v>ІІ категорія</c:v>
                </c:pt>
                <c:pt idx="2">
                  <c:v>І категорія</c:v>
                </c:pt>
                <c:pt idx="3">
                  <c:v>вища категорія</c:v>
                </c:pt>
                <c:pt idx="4">
                  <c:v>старший учитель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7</c:v>
                </c:pt>
                <c:pt idx="1">
                  <c:v>0</c:v>
                </c:pt>
                <c:pt idx="2">
                  <c:v>3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6705217462484123"/>
          <c:y val="0.27233871795589765"/>
          <c:w val="0.28892659386321262"/>
          <c:h val="0.72766128204410574"/>
        </c:manualLayout>
      </c:layout>
      <c:txPr>
        <a:bodyPr/>
        <a:lstStyle/>
        <a:p>
          <a:pPr>
            <a:defRPr sz="2800" b="1"/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00B0F0"/>
            </a:solidFill>
          </c:spPr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Val val="1"/>
          </c:dLbls>
          <c:cat>
            <c:strRef>
              <c:f>Лист2!$A$1:$A$6</c:f>
              <c:strCache>
                <c:ptCount val="6"/>
                <c:pt idx="0">
                  <c:v>20-30 років</c:v>
                </c:pt>
                <c:pt idx="1">
                  <c:v>31-40 років</c:v>
                </c:pt>
                <c:pt idx="2">
                  <c:v>41-50 років</c:v>
                </c:pt>
                <c:pt idx="3">
                  <c:v>51-55 років</c:v>
                </c:pt>
                <c:pt idx="4">
                  <c:v>56-60 років</c:v>
                </c:pt>
                <c:pt idx="5">
                  <c:v>61 і більше</c:v>
                </c:pt>
              </c:strCache>
            </c:strRef>
          </c:cat>
          <c:val>
            <c:numRef>
              <c:f>Лист2!$B$1:$B$6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hape val="cylinder"/>
        <c:axId val="119853440"/>
        <c:axId val="119854976"/>
        <c:axId val="0"/>
      </c:bar3DChart>
      <c:catAx>
        <c:axId val="119853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119854976"/>
        <c:crosses val="autoZero"/>
        <c:auto val="1"/>
        <c:lblAlgn val="ctr"/>
        <c:lblOffset val="100"/>
      </c:catAx>
      <c:valAx>
        <c:axId val="119854976"/>
        <c:scaling>
          <c:orientation val="minMax"/>
        </c:scaling>
        <c:axPos val="l"/>
        <c:majorGridlines/>
        <c:numFmt formatCode="General" sourceLinked="1"/>
        <c:tickLblPos val="nextTo"/>
        <c:crossAx val="119853440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47.png"/><Relationship Id="rId4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79.sv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59.png"/><Relationship Id="rId10" Type="http://schemas.openxmlformats.org/officeDocument/2006/relationships/image" Target="../media/image61.jpeg"/><Relationship Id="rId4" Type="http://schemas.openxmlformats.org/officeDocument/2006/relationships/image" Target="../media/image81.svg"/><Relationship Id="rId9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sv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90.sv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2.png"/><Relationship Id="rId10" Type="http://schemas.openxmlformats.org/officeDocument/2006/relationships/image" Target="../media/image1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68.png"/><Relationship Id="rId4" Type="http://schemas.openxmlformats.org/officeDocument/2006/relationships/image" Target="../media/image9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03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10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sv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23.sv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84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119.sv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2.png"/><Relationship Id="rId4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1.svg"/><Relationship Id="rId7" Type="http://schemas.openxmlformats.org/officeDocument/2006/relationships/image" Target="../media/image136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34.sv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46.sv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09.png"/><Relationship Id="rId3" Type="http://schemas.openxmlformats.org/officeDocument/2006/relationships/image" Target="../media/image152.svg"/><Relationship Id="rId7" Type="http://schemas.openxmlformats.org/officeDocument/2006/relationships/image" Target="../media/image106.png"/><Relationship Id="rId12" Type="http://schemas.openxmlformats.org/officeDocument/2006/relationships/image" Target="../media/image161.svg"/><Relationship Id="rId2" Type="http://schemas.openxmlformats.org/officeDocument/2006/relationships/image" Target="../media/image105.png"/><Relationship Id="rId16" Type="http://schemas.openxmlformats.org/officeDocument/2006/relationships/image" Target="../media/image1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11" Type="http://schemas.openxmlformats.org/officeDocument/2006/relationships/image" Target="../media/image108.png"/><Relationship Id="rId5" Type="http://schemas.openxmlformats.org/officeDocument/2006/relationships/image" Target="../media/image154.svg"/><Relationship Id="rId15" Type="http://schemas.openxmlformats.org/officeDocument/2006/relationships/image" Target="../media/image110.png"/><Relationship Id="rId10" Type="http://schemas.openxmlformats.org/officeDocument/2006/relationships/image" Target="../media/image159.svg"/><Relationship Id="rId4" Type="http://schemas.openxmlformats.org/officeDocument/2006/relationships/image" Target="../media/image153.svg"/><Relationship Id="rId9" Type="http://schemas.openxmlformats.org/officeDocument/2006/relationships/image" Target="../media/image107.png"/><Relationship Id="rId14" Type="http://schemas.openxmlformats.org/officeDocument/2006/relationships/image" Target="../media/image16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7" Type="http://schemas.openxmlformats.org/officeDocument/2006/relationships/image" Target="../media/image175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73.sv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44.png"/><Relationship Id="rId4" Type="http://schemas.openxmlformats.org/officeDocument/2006/relationships/image" Target="../media/image18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svg"/><Relationship Id="rId13" Type="http://schemas.openxmlformats.org/officeDocument/2006/relationships/image" Target="../media/image190.svg"/><Relationship Id="rId3" Type="http://schemas.openxmlformats.org/officeDocument/2006/relationships/image" Target="../media/image44.png"/><Relationship Id="rId7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svg"/><Relationship Id="rId11" Type="http://schemas.openxmlformats.org/officeDocument/2006/relationships/image" Target="../media/image122.png"/><Relationship Id="rId5" Type="http://schemas.openxmlformats.org/officeDocument/2006/relationships/image" Target="../media/image119.png"/><Relationship Id="rId10" Type="http://schemas.openxmlformats.org/officeDocument/2006/relationships/image" Target="../media/image187.svg"/><Relationship Id="rId4" Type="http://schemas.openxmlformats.org/officeDocument/2006/relationships/image" Target="../media/image58.svg"/><Relationship Id="rId9" Type="http://schemas.openxmlformats.org/officeDocument/2006/relationships/image" Target="../media/image121.png"/><Relationship Id="rId14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svg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96.svg"/><Relationship Id="rId7" Type="http://schemas.openxmlformats.org/officeDocument/2006/relationships/image" Target="../media/image129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98.svg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svg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svg"/><Relationship Id="rId3" Type="http://schemas.openxmlformats.org/officeDocument/2006/relationships/image" Target="../media/image209.svg"/><Relationship Id="rId7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svg"/><Relationship Id="rId4" Type="http://schemas.openxmlformats.org/officeDocument/2006/relationships/image" Target="../media/image134.png"/><Relationship Id="rId9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8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6.svg"/><Relationship Id="rId5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15.svg"/><Relationship Id="rId7" Type="http://schemas.openxmlformats.org/officeDocument/2006/relationships/image" Target="../media/image219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217.svg"/><Relationship Id="rId4" Type="http://schemas.openxmlformats.org/officeDocument/2006/relationships/image" Target="../media/image138.png"/><Relationship Id="rId9" Type="http://schemas.openxmlformats.org/officeDocument/2006/relationships/image" Target="../media/image22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223.svg"/><Relationship Id="rId7" Type="http://schemas.openxmlformats.org/officeDocument/2006/relationships/image" Target="../media/image227.svg"/><Relationship Id="rId12" Type="http://schemas.openxmlformats.org/officeDocument/2006/relationships/image" Target="../media/image148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openxmlformats.org/officeDocument/2006/relationships/image" Target="../media/image225.svg"/><Relationship Id="rId10" Type="http://schemas.openxmlformats.org/officeDocument/2006/relationships/image" Target="../media/image146.png"/><Relationship Id="rId4" Type="http://schemas.openxmlformats.org/officeDocument/2006/relationships/image" Target="../media/image142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236.svg"/><Relationship Id="rId7" Type="http://schemas.openxmlformats.org/officeDocument/2006/relationships/image" Target="../media/image196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238.svg"/><Relationship Id="rId10" Type="http://schemas.openxmlformats.org/officeDocument/2006/relationships/image" Target="../media/image154.png"/><Relationship Id="rId4" Type="http://schemas.openxmlformats.org/officeDocument/2006/relationships/image" Target="../media/image152.png"/><Relationship Id="rId9" Type="http://schemas.openxmlformats.org/officeDocument/2006/relationships/image" Target="../media/image240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242.svg"/><Relationship Id="rId7" Type="http://schemas.openxmlformats.org/officeDocument/2006/relationships/image" Target="../media/image15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244.svg"/><Relationship Id="rId4" Type="http://schemas.openxmlformats.org/officeDocument/2006/relationships/image" Target="../media/image156.png"/><Relationship Id="rId9" Type="http://schemas.openxmlformats.org/officeDocument/2006/relationships/image" Target="../media/image16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219.svg"/><Relationship Id="rId7" Type="http://schemas.openxmlformats.org/officeDocument/2006/relationships/image" Target="../media/image163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252.svg"/><Relationship Id="rId4" Type="http://schemas.openxmlformats.org/officeDocument/2006/relationships/image" Target="../media/image161.png"/><Relationship Id="rId9" Type="http://schemas.openxmlformats.org/officeDocument/2006/relationships/image" Target="../media/image16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svg"/><Relationship Id="rId13" Type="http://schemas.openxmlformats.org/officeDocument/2006/relationships/image" Target="../media/image172.png"/><Relationship Id="rId3" Type="http://schemas.openxmlformats.org/officeDocument/2006/relationships/image" Target="../media/image167.png"/><Relationship Id="rId12" Type="http://schemas.openxmlformats.org/officeDocument/2006/relationships/image" Target="../media/image267.svg"/><Relationship Id="rId17" Type="http://schemas.openxmlformats.org/officeDocument/2006/relationships/image" Target="../media/image174.png"/><Relationship Id="rId2" Type="http://schemas.openxmlformats.org/officeDocument/2006/relationships/image" Target="../media/image166.jpeg"/><Relationship Id="rId16" Type="http://schemas.openxmlformats.org/officeDocument/2006/relationships/image" Target="../media/image2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1.png"/><Relationship Id="rId5" Type="http://schemas.openxmlformats.org/officeDocument/2006/relationships/image" Target="../media/image168.png"/><Relationship Id="rId15" Type="http://schemas.openxmlformats.org/officeDocument/2006/relationships/image" Target="../media/image173.png"/><Relationship Id="rId10" Type="http://schemas.openxmlformats.org/officeDocument/2006/relationships/image" Target="../media/image265.svg"/><Relationship Id="rId4" Type="http://schemas.openxmlformats.org/officeDocument/2006/relationships/image" Target="../media/image259.svg"/><Relationship Id="rId9" Type="http://schemas.openxmlformats.org/officeDocument/2006/relationships/image" Target="../media/image170.png"/><Relationship Id="rId14" Type="http://schemas.openxmlformats.org/officeDocument/2006/relationships/image" Target="../media/image26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176.jpeg"/><Relationship Id="rId4" Type="http://schemas.openxmlformats.org/officeDocument/2006/relationships/image" Target="../media/image27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chart" Target="../charts/chart4.xml"/><Relationship Id="rId4" Type="http://schemas.openxmlformats.org/officeDocument/2006/relationships/image" Target="../media/image27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65.svg"/><Relationship Id="rId3" Type="http://schemas.openxmlformats.org/officeDocument/2006/relationships/image" Target="../media/image179.png"/><Relationship Id="rId7" Type="http://schemas.openxmlformats.org/officeDocument/2006/relationships/image" Target="../media/image284.svg"/><Relationship Id="rId12" Type="http://schemas.openxmlformats.org/officeDocument/2006/relationships/image" Target="../media/image170.png"/><Relationship Id="rId2" Type="http://schemas.openxmlformats.org/officeDocument/2006/relationships/image" Target="../media/image168.png"/><Relationship Id="rId16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88.svg"/><Relationship Id="rId5" Type="http://schemas.openxmlformats.org/officeDocument/2006/relationships/image" Target="../media/image282.svg"/><Relationship Id="rId15" Type="http://schemas.openxmlformats.org/officeDocument/2006/relationships/image" Target="../media/image267.svg"/><Relationship Id="rId10" Type="http://schemas.openxmlformats.org/officeDocument/2006/relationships/image" Target="../media/image182.png"/><Relationship Id="rId9" Type="http://schemas.openxmlformats.org/officeDocument/2006/relationships/image" Target="../media/image286.svg"/><Relationship Id="rId14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290.svg"/><Relationship Id="rId7" Type="http://schemas.openxmlformats.org/officeDocument/2006/relationships/image" Target="../media/image294.svg"/><Relationship Id="rId12" Type="http://schemas.openxmlformats.org/officeDocument/2006/relationships/image" Target="../media/image298.sv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1" Type="http://schemas.openxmlformats.org/officeDocument/2006/relationships/image" Target="../media/image190.png"/><Relationship Id="rId5" Type="http://schemas.openxmlformats.org/officeDocument/2006/relationships/image" Target="../media/image292.svg"/><Relationship Id="rId10" Type="http://schemas.openxmlformats.org/officeDocument/2006/relationships/image" Target="../media/image189.png"/><Relationship Id="rId4" Type="http://schemas.openxmlformats.org/officeDocument/2006/relationships/image" Target="../media/image186.png"/><Relationship Id="rId9" Type="http://schemas.openxmlformats.org/officeDocument/2006/relationships/image" Target="../media/image29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svg"/><Relationship Id="rId7" Type="http://schemas.openxmlformats.org/officeDocument/2006/relationships/image" Target="../media/image19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sv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85.png"/><Relationship Id="rId9" Type="http://schemas.openxmlformats.org/officeDocument/2006/relationships/image" Target="../media/image29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svg"/><Relationship Id="rId7" Type="http://schemas.openxmlformats.org/officeDocument/2006/relationships/image" Target="../media/image310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308.svg"/><Relationship Id="rId4" Type="http://schemas.openxmlformats.org/officeDocument/2006/relationships/image" Target="../media/image19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322.svg"/><Relationship Id="rId3" Type="http://schemas.openxmlformats.org/officeDocument/2006/relationships/image" Target="../media/image312.svg"/><Relationship Id="rId7" Type="http://schemas.openxmlformats.org/officeDocument/2006/relationships/image" Target="../media/image316.svg"/><Relationship Id="rId12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320.svg"/><Relationship Id="rId5" Type="http://schemas.openxmlformats.org/officeDocument/2006/relationships/image" Target="../media/image314.svg"/><Relationship Id="rId15" Type="http://schemas.openxmlformats.org/officeDocument/2006/relationships/image" Target="../media/image205.png"/><Relationship Id="rId10" Type="http://schemas.openxmlformats.org/officeDocument/2006/relationships/image" Target="../media/image202.png"/><Relationship Id="rId4" Type="http://schemas.openxmlformats.org/officeDocument/2006/relationships/image" Target="../media/image199.png"/><Relationship Id="rId9" Type="http://schemas.openxmlformats.org/officeDocument/2006/relationships/image" Target="../media/image318.svg"/><Relationship Id="rId14" Type="http://schemas.openxmlformats.org/officeDocument/2006/relationships/image" Target="../media/image2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svg"/><Relationship Id="rId7" Type="http://schemas.openxmlformats.org/officeDocument/2006/relationships/image" Target="../media/image330.sv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328.svg"/><Relationship Id="rId4" Type="http://schemas.openxmlformats.org/officeDocument/2006/relationships/image" Target="../media/image21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6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FFF">
                <a:alpha val="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20872" y="-3172379"/>
            <a:ext cx="7573225" cy="650824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619" y="0"/>
              <a:ext cx="793562" cy="698500"/>
            </a:xfrm>
            <a:custGeom>
              <a:avLst/>
              <a:gdLst/>
              <a:ahLst/>
              <a:cxnLst/>
              <a:rect l="l" t="t" r="r" b="b"/>
              <a:pathLst>
                <a:path w="793562" h="698500">
                  <a:moveTo>
                    <a:pt x="777990" y="392546"/>
                  </a:moveTo>
                  <a:lnTo>
                    <a:pt x="625172" y="655204"/>
                  </a:lnTo>
                  <a:cubicBezTo>
                    <a:pt x="609576" y="682009"/>
                    <a:pt x="580902" y="698500"/>
                    <a:pt x="549890" y="698500"/>
                  </a:cubicBezTo>
                  <a:lnTo>
                    <a:pt x="243672" y="698500"/>
                  </a:lnTo>
                  <a:cubicBezTo>
                    <a:pt x="212660" y="698500"/>
                    <a:pt x="183986" y="682009"/>
                    <a:pt x="168390" y="655204"/>
                  </a:cubicBezTo>
                  <a:lnTo>
                    <a:pt x="15572" y="392546"/>
                  </a:lnTo>
                  <a:cubicBezTo>
                    <a:pt x="0" y="365782"/>
                    <a:pt x="0" y="332718"/>
                    <a:pt x="15572" y="305954"/>
                  </a:cubicBezTo>
                  <a:lnTo>
                    <a:pt x="168390" y="43296"/>
                  </a:lnTo>
                  <a:cubicBezTo>
                    <a:pt x="183986" y="16491"/>
                    <a:pt x="212660" y="0"/>
                    <a:pt x="243672" y="0"/>
                  </a:cubicBezTo>
                  <a:lnTo>
                    <a:pt x="549890" y="0"/>
                  </a:lnTo>
                  <a:cubicBezTo>
                    <a:pt x="580902" y="0"/>
                    <a:pt x="609576" y="16491"/>
                    <a:pt x="625172" y="43296"/>
                  </a:cubicBezTo>
                  <a:lnTo>
                    <a:pt x="777990" y="305954"/>
                  </a:lnTo>
                  <a:cubicBezTo>
                    <a:pt x="793562" y="332718"/>
                    <a:pt x="793562" y="365782"/>
                    <a:pt x="777990" y="392546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70251" y="-3256312"/>
            <a:ext cx="7023846" cy="6036118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620" y="0"/>
              <a:ext cx="797561" cy="698500"/>
            </a:xfrm>
            <a:custGeom>
              <a:avLst/>
              <a:gdLst/>
              <a:ahLst/>
              <a:cxnLst/>
              <a:rect l="l" t="t" r="r" b="b"/>
              <a:pathLst>
                <a:path w="797561" h="698500">
                  <a:moveTo>
                    <a:pt x="785225" y="383548"/>
                  </a:moveTo>
                  <a:lnTo>
                    <a:pt x="621935" y="664202"/>
                  </a:lnTo>
                  <a:cubicBezTo>
                    <a:pt x="609580" y="685437"/>
                    <a:pt x="586867" y="698500"/>
                    <a:pt x="562300" y="698500"/>
                  </a:cubicBezTo>
                  <a:lnTo>
                    <a:pt x="235260" y="698500"/>
                  </a:lnTo>
                  <a:cubicBezTo>
                    <a:pt x="210693" y="698500"/>
                    <a:pt x="187980" y="685437"/>
                    <a:pt x="175625" y="664202"/>
                  </a:cubicBezTo>
                  <a:lnTo>
                    <a:pt x="12335" y="383548"/>
                  </a:lnTo>
                  <a:cubicBezTo>
                    <a:pt x="0" y="362346"/>
                    <a:pt x="0" y="336154"/>
                    <a:pt x="12335" y="314952"/>
                  </a:cubicBezTo>
                  <a:lnTo>
                    <a:pt x="175625" y="34298"/>
                  </a:lnTo>
                  <a:cubicBezTo>
                    <a:pt x="187980" y="13063"/>
                    <a:pt x="210693" y="0"/>
                    <a:pt x="235260" y="0"/>
                  </a:cubicBezTo>
                  <a:lnTo>
                    <a:pt x="562300" y="0"/>
                  </a:lnTo>
                  <a:cubicBezTo>
                    <a:pt x="586867" y="0"/>
                    <a:pt x="609580" y="13063"/>
                    <a:pt x="621935" y="34298"/>
                  </a:cubicBezTo>
                  <a:lnTo>
                    <a:pt x="785225" y="314952"/>
                  </a:lnTo>
                  <a:cubicBezTo>
                    <a:pt x="797560" y="336154"/>
                    <a:pt x="797560" y="362346"/>
                    <a:pt x="785225" y="383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27BBB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5218" y="-3414843"/>
            <a:ext cx="6522082" cy="5604914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8206" y="0"/>
              <a:ext cx="796388" cy="698500"/>
            </a:xfrm>
            <a:custGeom>
              <a:avLst/>
              <a:gdLst/>
              <a:ahLst/>
              <a:cxnLst/>
              <a:rect l="l" t="t" r="r" b="b"/>
              <a:pathLst>
                <a:path w="796388" h="698500">
                  <a:moveTo>
                    <a:pt x="783104" y="386186"/>
                  </a:moveTo>
                  <a:lnTo>
                    <a:pt x="622884" y="661564"/>
                  </a:lnTo>
                  <a:cubicBezTo>
                    <a:pt x="609579" y="684432"/>
                    <a:pt x="585118" y="698500"/>
                    <a:pt x="558661" y="698500"/>
                  </a:cubicBezTo>
                  <a:lnTo>
                    <a:pt x="237727" y="698500"/>
                  </a:lnTo>
                  <a:cubicBezTo>
                    <a:pt x="211270" y="698500"/>
                    <a:pt x="186809" y="684432"/>
                    <a:pt x="173504" y="661564"/>
                  </a:cubicBezTo>
                  <a:lnTo>
                    <a:pt x="13284" y="386186"/>
                  </a:lnTo>
                  <a:cubicBezTo>
                    <a:pt x="0" y="363354"/>
                    <a:pt x="0" y="335146"/>
                    <a:pt x="13284" y="312314"/>
                  </a:cubicBezTo>
                  <a:lnTo>
                    <a:pt x="173504" y="36936"/>
                  </a:lnTo>
                  <a:cubicBezTo>
                    <a:pt x="186809" y="14068"/>
                    <a:pt x="211270" y="0"/>
                    <a:pt x="237727" y="0"/>
                  </a:cubicBezTo>
                  <a:lnTo>
                    <a:pt x="558661" y="0"/>
                  </a:lnTo>
                  <a:cubicBezTo>
                    <a:pt x="585118" y="0"/>
                    <a:pt x="609579" y="14068"/>
                    <a:pt x="622884" y="36936"/>
                  </a:cubicBezTo>
                  <a:lnTo>
                    <a:pt x="783104" y="312314"/>
                  </a:lnTo>
                  <a:cubicBezTo>
                    <a:pt x="796388" y="335146"/>
                    <a:pt x="796388" y="363354"/>
                    <a:pt x="783104" y="38618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42F">
                      <a:alpha val="85000"/>
                    </a:srgbClr>
                  </a:gs>
                  <a:gs pos="100000">
                    <a:srgbClr val="FFB613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0377335" y="3987882"/>
            <a:ext cx="9234335" cy="8103129"/>
          </a:xfrm>
          <a:custGeom>
            <a:avLst/>
            <a:gdLst/>
            <a:ahLst/>
            <a:cxnLst/>
            <a:rect l="l" t="t" r="r" b="b"/>
            <a:pathLst>
              <a:path w="9234335" h="8103129">
                <a:moveTo>
                  <a:pt x="9234335" y="0"/>
                </a:moveTo>
                <a:lnTo>
                  <a:pt x="0" y="0"/>
                </a:lnTo>
                <a:lnTo>
                  <a:pt x="0" y="8103129"/>
                </a:lnTo>
                <a:lnTo>
                  <a:pt x="9234335" y="8103129"/>
                </a:lnTo>
                <a:lnTo>
                  <a:pt x="923433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16622" y="194906"/>
            <a:ext cx="9055956" cy="8229600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144132" y="428592"/>
            <a:ext cx="7908037" cy="6795970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6204" y="0"/>
              <a:ext cx="800393" cy="698500"/>
            </a:xfrm>
            <a:custGeom>
              <a:avLst/>
              <a:gdLst/>
              <a:ahLst/>
              <a:cxnLst/>
              <a:rect l="l" t="t" r="r" b="b"/>
              <a:pathLst>
                <a:path w="800393" h="698500">
                  <a:moveTo>
                    <a:pt x="790349" y="377174"/>
                  </a:moveTo>
                  <a:lnTo>
                    <a:pt x="619643" y="670576"/>
                  </a:lnTo>
                  <a:cubicBezTo>
                    <a:pt x="609584" y="687864"/>
                    <a:pt x="591091" y="698500"/>
                    <a:pt x="571089" y="698500"/>
                  </a:cubicBezTo>
                  <a:lnTo>
                    <a:pt x="229303" y="698500"/>
                  </a:lnTo>
                  <a:cubicBezTo>
                    <a:pt x="209301" y="698500"/>
                    <a:pt x="190808" y="687864"/>
                    <a:pt x="180749" y="670576"/>
                  </a:cubicBezTo>
                  <a:lnTo>
                    <a:pt x="10043" y="377174"/>
                  </a:lnTo>
                  <a:cubicBezTo>
                    <a:pt x="0" y="359913"/>
                    <a:pt x="0" y="338587"/>
                    <a:pt x="10043" y="321326"/>
                  </a:cubicBezTo>
                  <a:lnTo>
                    <a:pt x="180749" y="27924"/>
                  </a:lnTo>
                  <a:cubicBezTo>
                    <a:pt x="190808" y="10636"/>
                    <a:pt x="209301" y="0"/>
                    <a:pt x="229303" y="0"/>
                  </a:cubicBezTo>
                  <a:lnTo>
                    <a:pt x="571089" y="0"/>
                  </a:lnTo>
                  <a:cubicBezTo>
                    <a:pt x="591091" y="0"/>
                    <a:pt x="609584" y="10636"/>
                    <a:pt x="619643" y="27924"/>
                  </a:cubicBezTo>
                  <a:lnTo>
                    <a:pt x="790349" y="321326"/>
                  </a:lnTo>
                  <a:cubicBezTo>
                    <a:pt x="800392" y="338587"/>
                    <a:pt x="800392" y="359913"/>
                    <a:pt x="790349" y="37717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87470" y="3000360"/>
            <a:ext cx="1084133" cy="126153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895564" y="516003"/>
            <a:ext cx="727472" cy="846513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526592" y="4858699"/>
            <a:ext cx="5973371" cy="5428301"/>
          </a:xfrm>
          <a:custGeom>
            <a:avLst/>
            <a:gdLst/>
            <a:ahLst/>
            <a:cxnLst/>
            <a:rect l="l" t="t" r="r" b="b"/>
            <a:pathLst>
              <a:path w="5973371" h="5428301">
                <a:moveTo>
                  <a:pt x="0" y="0"/>
                </a:moveTo>
                <a:lnTo>
                  <a:pt x="5973372" y="0"/>
                </a:lnTo>
                <a:lnTo>
                  <a:pt x="5973372" y="5428301"/>
                </a:lnTo>
                <a:lnTo>
                  <a:pt x="0" y="5428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9072562" y="5214938"/>
            <a:ext cx="5357059" cy="460372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0545" y="0"/>
              <a:ext cx="791709" cy="698500"/>
            </a:xfrm>
            <a:custGeom>
              <a:avLst/>
              <a:gdLst/>
              <a:ahLst/>
              <a:cxnLst/>
              <a:rect l="l" t="t" r="r" b="b"/>
              <a:pathLst>
                <a:path w="791709" h="698500">
                  <a:moveTo>
                    <a:pt x="774638" y="396717"/>
                  </a:moveTo>
                  <a:lnTo>
                    <a:pt x="626672" y="651033"/>
                  </a:lnTo>
                  <a:cubicBezTo>
                    <a:pt x="609574" y="680421"/>
                    <a:pt x="578138" y="698500"/>
                    <a:pt x="544138" y="698500"/>
                  </a:cubicBezTo>
                  <a:lnTo>
                    <a:pt x="247572" y="698500"/>
                  </a:lnTo>
                  <a:cubicBezTo>
                    <a:pt x="213572" y="698500"/>
                    <a:pt x="182136" y="680421"/>
                    <a:pt x="165038" y="651033"/>
                  </a:cubicBezTo>
                  <a:lnTo>
                    <a:pt x="17072" y="396717"/>
                  </a:lnTo>
                  <a:cubicBezTo>
                    <a:pt x="0" y="367375"/>
                    <a:pt x="0" y="331125"/>
                    <a:pt x="17072" y="301783"/>
                  </a:cubicBezTo>
                  <a:lnTo>
                    <a:pt x="165038" y="47467"/>
                  </a:lnTo>
                  <a:cubicBezTo>
                    <a:pt x="182136" y="18079"/>
                    <a:pt x="213572" y="0"/>
                    <a:pt x="247572" y="0"/>
                  </a:cubicBezTo>
                  <a:lnTo>
                    <a:pt x="544138" y="0"/>
                  </a:lnTo>
                  <a:cubicBezTo>
                    <a:pt x="578138" y="0"/>
                    <a:pt x="609574" y="18079"/>
                    <a:pt x="626672" y="47467"/>
                  </a:cubicBezTo>
                  <a:lnTo>
                    <a:pt x="774638" y="301783"/>
                  </a:lnTo>
                  <a:cubicBezTo>
                    <a:pt x="791710" y="331125"/>
                    <a:pt x="791710" y="367375"/>
                    <a:pt x="774638" y="39671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0" y="2285980"/>
            <a:ext cx="10644198" cy="3357586"/>
            <a:chOff x="0" y="0"/>
            <a:chExt cx="5144684" cy="609600"/>
          </a:xfrm>
        </p:grpSpPr>
        <p:sp>
          <p:nvSpPr>
            <p:cNvPr id="31" name="Freeform 31"/>
            <p:cNvSpPr/>
            <p:nvPr/>
          </p:nvSpPr>
          <p:spPr>
            <a:xfrm>
              <a:off x="4234" y="0"/>
              <a:ext cx="5136217" cy="609600"/>
            </a:xfrm>
            <a:custGeom>
              <a:avLst/>
              <a:gdLst/>
              <a:ahLst/>
              <a:cxnLst/>
              <a:rect l="l" t="t" r="r" b="b"/>
              <a:pathLst>
                <a:path w="5136217" h="609600">
                  <a:moveTo>
                    <a:pt x="4919826" y="0"/>
                  </a:moveTo>
                  <a:lnTo>
                    <a:pt x="13191" y="0"/>
                  </a:lnTo>
                  <a:cubicBezTo>
                    <a:pt x="9154" y="0"/>
                    <a:pt x="5363" y="1941"/>
                    <a:pt x="3002" y="5216"/>
                  </a:cubicBezTo>
                  <a:cubicBezTo>
                    <a:pt x="642" y="8491"/>
                    <a:pt x="0" y="12701"/>
                    <a:pt x="1276" y="16531"/>
                  </a:cubicBezTo>
                  <a:lnTo>
                    <a:pt x="193456" y="593069"/>
                  </a:lnTo>
                  <a:cubicBezTo>
                    <a:pt x="196746" y="602941"/>
                    <a:pt x="205985" y="609600"/>
                    <a:pt x="216391" y="609600"/>
                  </a:cubicBezTo>
                  <a:lnTo>
                    <a:pt x="5123026" y="609600"/>
                  </a:lnTo>
                  <a:cubicBezTo>
                    <a:pt x="5127062" y="609600"/>
                    <a:pt x="5130854" y="607659"/>
                    <a:pt x="5133214" y="604384"/>
                  </a:cubicBezTo>
                  <a:cubicBezTo>
                    <a:pt x="5135574" y="601109"/>
                    <a:pt x="5136217" y="596899"/>
                    <a:pt x="5134940" y="593069"/>
                  </a:cubicBezTo>
                  <a:lnTo>
                    <a:pt x="4942761" y="16531"/>
                  </a:lnTo>
                  <a:cubicBezTo>
                    <a:pt x="4939470" y="6659"/>
                    <a:pt x="4930231" y="0"/>
                    <a:pt x="49198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4941484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2090851" y="6715136"/>
            <a:ext cx="5267199" cy="2642338"/>
          </a:xfrm>
          <a:custGeom>
            <a:avLst/>
            <a:gdLst/>
            <a:ahLst/>
            <a:cxnLst/>
            <a:rect l="l" t="t" r="r" b="b"/>
            <a:pathLst>
              <a:path w="4471805" h="2235902">
                <a:moveTo>
                  <a:pt x="0" y="0"/>
                </a:moveTo>
                <a:lnTo>
                  <a:pt x="4471804" y="0"/>
                </a:lnTo>
                <a:lnTo>
                  <a:pt x="4471804" y="2235903"/>
                </a:lnTo>
                <a:lnTo>
                  <a:pt x="0" y="2235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357258" y="285716"/>
            <a:ext cx="10386408" cy="335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5"/>
              </a:lnSpc>
            </a:pPr>
            <a:r>
              <a:rPr lang="en-US" sz="4000" b="1" dirty="0" err="1" smtClean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Гарна</a:t>
            </a:r>
            <a:r>
              <a:rPr lang="en-US" sz="4000" b="1" dirty="0" smtClean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 </a:t>
            </a: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школа</a:t>
            </a:r>
            <a:r>
              <a:rPr lang="en-US" sz="4000" b="1" dirty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 — </a:t>
            </a: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це</a:t>
            </a:r>
            <a:r>
              <a:rPr lang="en-US" sz="4000" b="1" dirty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 </a:t>
            </a: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та</a:t>
            </a:r>
            <a:r>
              <a:rPr lang="en-US" sz="4000" b="1" dirty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, </a:t>
            </a: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де</a:t>
            </a:r>
            <a:r>
              <a:rPr lang="en-US" sz="4000" b="1" dirty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 </a:t>
            </a: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хочеться</a:t>
            </a:r>
            <a:r>
              <a:rPr lang="en-US" sz="4000" b="1" dirty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 </a:t>
            </a:r>
            <a:r>
              <a:rPr lang="en-US" sz="4000" b="1" dirty="0" err="1" smtClean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 Italics"/>
                <a:sym typeface="Lora Bold Italics"/>
              </a:rPr>
              <a:t>вчитися</a:t>
            </a:r>
            <a:endParaRPr lang="en-US" sz="4000" b="1" dirty="0">
              <a:solidFill>
                <a:srgbClr val="3F9FEF"/>
              </a:solidFill>
              <a:latin typeface="Cambria" pitchFamily="18" charset="0"/>
              <a:ea typeface="Cambria" pitchFamily="18" charset="0"/>
              <a:cs typeface="Lora Bold Italics"/>
              <a:sym typeface="Lora Bold Italics"/>
            </a:endParaRPr>
          </a:p>
          <a:p>
            <a:pPr algn="r">
              <a:lnSpc>
                <a:spcPts val="4595"/>
              </a:lnSpc>
            </a:pP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"/>
                <a:sym typeface="Lora Bold"/>
              </a:rPr>
              <a:t>Василь</a:t>
            </a:r>
            <a:r>
              <a:rPr lang="en-US" sz="4000" b="1" dirty="0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"/>
                <a:sym typeface="Lora Bold"/>
              </a:rPr>
              <a:t> </a:t>
            </a:r>
            <a:r>
              <a:rPr lang="en-US" sz="4000" b="1" dirty="0" err="1">
                <a:solidFill>
                  <a:srgbClr val="3F9FEF"/>
                </a:solidFill>
                <a:latin typeface="Cambria" pitchFamily="18" charset="0"/>
                <a:ea typeface="Cambria" pitchFamily="18" charset="0"/>
                <a:cs typeface="Lora Bold"/>
                <a:sym typeface="Lora Bold"/>
              </a:rPr>
              <a:t>Сухомлинський</a:t>
            </a:r>
            <a:endParaRPr lang="en-US" sz="4000" b="1" dirty="0">
              <a:solidFill>
                <a:srgbClr val="3F9FEF"/>
              </a:solidFill>
              <a:latin typeface="Cambria" pitchFamily="18" charset="0"/>
              <a:ea typeface="Cambria" pitchFamily="18" charset="0"/>
              <a:cs typeface="Lora Bold"/>
              <a:sym typeface="Lora Bold"/>
            </a:endParaRPr>
          </a:p>
          <a:p>
            <a:pPr algn="l">
              <a:lnSpc>
                <a:spcPts val="8515"/>
              </a:lnSpc>
            </a:pPr>
            <a:endParaRPr/>
          </a:p>
          <a:p>
            <a:pPr marL="0" lvl="0" indent="0" algn="l">
              <a:lnSpc>
                <a:spcPts val="8515"/>
              </a:lnSpc>
              <a:spcBef>
                <a:spcPct val="0"/>
              </a:spcBef>
            </a:pPr>
            <a:endParaRPr/>
          </a:p>
        </p:txBody>
      </p:sp>
      <p:grpSp>
        <p:nvGrpSpPr>
          <p:cNvPr id="35" name="Group 35"/>
          <p:cNvGrpSpPr/>
          <p:nvPr/>
        </p:nvGrpSpPr>
        <p:grpSpPr>
          <a:xfrm>
            <a:off x="492930" y="308492"/>
            <a:ext cx="727472" cy="846513"/>
            <a:chOff x="0" y="0"/>
            <a:chExt cx="6985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43010" y="4786310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" smtClean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8" cstate="print"/>
          <a:srcRect l="9922" t="6911" r="23984"/>
          <a:stretch>
            <a:fillRect/>
          </a:stretch>
        </p:blipFill>
        <p:spPr bwMode="auto">
          <a:xfrm>
            <a:off x="9929818" y="5572128"/>
            <a:ext cx="3590927" cy="3796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11" descr="C:\Users\user\Desktop\74570688.jpg"/>
          <p:cNvPicPr>
            <a:picLocks noChangeAspect="1" noChangeArrowheads="1"/>
          </p:cNvPicPr>
          <p:nvPr/>
        </p:nvPicPr>
        <p:blipFill>
          <a:blip r:embed="rId9" cstate="print"/>
          <a:srcRect l="2500" r="3753" b="6155"/>
          <a:stretch>
            <a:fillRect/>
          </a:stretch>
        </p:blipFill>
        <p:spPr bwMode="auto">
          <a:xfrm>
            <a:off x="11644330" y="1142972"/>
            <a:ext cx="5472608" cy="478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642878" y="2428856"/>
            <a:ext cx="935837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Звіт директора </a:t>
            </a:r>
            <a:r>
              <a:rPr kumimoji="0" lang="" sz="32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Світлани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kumimoji="0" lang="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Рошки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про реалізацію Стратегії розвитку </a:t>
            </a:r>
            <a:endParaRPr kumimoji="0" lang="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та виконання річного плану роботи </a:t>
            </a:r>
            <a:r>
              <a:rPr lang="uk-UA" sz="3200" b="1" i="1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Несолонського</a:t>
            </a:r>
            <a:r>
              <a:rPr lang="uk-UA" sz="32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ліцею </a:t>
            </a:r>
            <a:endParaRPr lang="" sz="3200" b="1" i="1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Брониківської</a:t>
            </a:r>
            <a:r>
              <a:rPr lang="uk-UA" sz="32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сільської ради</a:t>
            </a:r>
            <a:endParaRPr lang="" sz="3200" b="1" i="1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" sz="32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з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а 2024-2025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н.р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.  </a:t>
            </a:r>
            <a:endParaRPr kumimoji="0" lang="uk-UA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335417" y="446042"/>
            <a:ext cx="8895972" cy="7806215"/>
          </a:xfrm>
          <a:custGeom>
            <a:avLst/>
            <a:gdLst/>
            <a:ahLst/>
            <a:cxnLst/>
            <a:rect l="l" t="t" r="r" b="b"/>
            <a:pathLst>
              <a:path w="8895972" h="7806215">
                <a:moveTo>
                  <a:pt x="8895972" y="0"/>
                </a:moveTo>
                <a:lnTo>
                  <a:pt x="0" y="0"/>
                </a:lnTo>
                <a:lnTo>
                  <a:pt x="0" y="7806215"/>
                </a:lnTo>
                <a:lnTo>
                  <a:pt x="8895972" y="7806215"/>
                </a:lnTo>
                <a:lnTo>
                  <a:pt x="889597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9383" y="388621"/>
            <a:ext cx="12623148" cy="1280159"/>
            <a:chOff x="0" y="0"/>
            <a:chExt cx="7084818" cy="718497"/>
          </a:xfrm>
        </p:grpSpPr>
        <p:sp>
          <p:nvSpPr>
            <p:cNvPr id="4" name="Freeform 4"/>
            <p:cNvSpPr/>
            <p:nvPr/>
          </p:nvSpPr>
          <p:spPr>
            <a:xfrm>
              <a:off x="2547" y="0"/>
              <a:ext cx="7079724" cy="718497"/>
            </a:xfrm>
            <a:custGeom>
              <a:avLst/>
              <a:gdLst/>
              <a:ahLst/>
              <a:cxnLst/>
              <a:rect l="l" t="t" r="r" b="b"/>
              <a:pathLst>
                <a:path w="7079724" h="718497">
                  <a:moveTo>
                    <a:pt x="6866805" y="0"/>
                  </a:moveTo>
                  <a:lnTo>
                    <a:pt x="9719" y="0"/>
                  </a:lnTo>
                  <a:cubicBezTo>
                    <a:pt x="6812" y="0"/>
                    <a:pt x="4073" y="1363"/>
                    <a:pt x="2319" y="3681"/>
                  </a:cubicBezTo>
                  <a:cubicBezTo>
                    <a:pt x="566" y="6000"/>
                    <a:pt x="0" y="9006"/>
                    <a:pt x="791" y="11803"/>
                  </a:cubicBezTo>
                  <a:lnTo>
                    <a:pt x="197315" y="706694"/>
                  </a:lnTo>
                  <a:cubicBezTo>
                    <a:pt x="199290" y="713676"/>
                    <a:pt x="205663" y="718497"/>
                    <a:pt x="212919" y="718497"/>
                  </a:cubicBezTo>
                  <a:lnTo>
                    <a:pt x="7070005" y="718497"/>
                  </a:lnTo>
                  <a:cubicBezTo>
                    <a:pt x="7072912" y="718497"/>
                    <a:pt x="7075650" y="717134"/>
                    <a:pt x="7077405" y="714816"/>
                  </a:cubicBezTo>
                  <a:cubicBezTo>
                    <a:pt x="7079158" y="712497"/>
                    <a:pt x="7079724" y="709491"/>
                    <a:pt x="7078933" y="706694"/>
                  </a:cubicBezTo>
                  <a:lnTo>
                    <a:pt x="6882409" y="11803"/>
                  </a:lnTo>
                  <a:cubicBezTo>
                    <a:pt x="6880434" y="4821"/>
                    <a:pt x="6874061" y="0"/>
                    <a:pt x="68668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6881618" cy="775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005BBB"/>
                  </a:solidFill>
                  <a:latin typeface="Lora Bold"/>
                  <a:ea typeface="Lora Bold"/>
                  <a:cs typeface="Lora Bold"/>
                  <a:sym typeface="Lora Bold"/>
                </a:rPr>
                <a:t>ПРОТЯГОМ 2024-2025 Н. Р. У ЗАКЛАДІ ОСВІТИ</a:t>
              </a:r>
            </a:p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8877" y="1793504"/>
            <a:ext cx="15649818" cy="836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системно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здійснювався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контроль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виконанням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вимог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щодо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безпеки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життєдіяльності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endParaRPr lang="en-US" sz="2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дотримання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правил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дорожнього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руху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технічної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безпеки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протипожежної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безпеки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під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час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освітнього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процесу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позаурочний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час</a:t>
            </a:r>
            <a:endParaRPr lang="en-US" sz="2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дотримувалися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вимог</a:t>
            </a:r>
            <a:r>
              <a:rPr lang="" sz="2899" b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и</a:t>
            </a:r>
            <a:r>
              <a:rPr lang="en-US" sz="2899" b="1" dirty="0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законів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України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«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», «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повну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загальну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середню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», «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охорону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дитинства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», «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дорожній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рух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», «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пожежну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безпеку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»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питання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безпеки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життєдіяльності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під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час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освітнього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процесу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побуті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обговорювалися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під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час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засідань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педагогічних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рад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нарадах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директорі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класних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батьківських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зборах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класні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керівники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вчасно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проводили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з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учнями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інструктажі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з ТБ,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заходи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рамках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тематичних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тижнів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з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безпеки</a:t>
            </a:r>
            <a:endParaRPr lang="en-US" sz="2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життєдіяльності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щотижневі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бесіди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збереження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життя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здоров’я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що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робили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записи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встановленої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форми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журналах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з ТБ,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планах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класних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керівників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класних</a:t>
            </a:r>
            <a:r>
              <a:rPr lang="en-US" sz="2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журналах</a:t>
            </a:r>
            <a:endParaRPr lang="en-US" sz="2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1292148" y="1479867"/>
            <a:ext cx="2584295" cy="3007180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13348"/>
              <a:ext cx="698500" cy="786104"/>
            </a:xfrm>
            <a:custGeom>
              <a:avLst/>
              <a:gdLst/>
              <a:ahLst/>
              <a:cxnLst/>
              <a:rect l="l" t="t" r="r" b="b"/>
              <a:pathLst>
                <a:path w="698500" h="786104">
                  <a:moveTo>
                    <a:pt x="409332" y="21609"/>
                  </a:moveTo>
                  <a:lnTo>
                    <a:pt x="638418" y="154895"/>
                  </a:lnTo>
                  <a:cubicBezTo>
                    <a:pt x="675616" y="176538"/>
                    <a:pt x="698500" y="216327"/>
                    <a:pt x="698500" y="259363"/>
                  </a:cubicBezTo>
                  <a:lnTo>
                    <a:pt x="698500" y="526741"/>
                  </a:lnTo>
                  <a:cubicBezTo>
                    <a:pt x="698500" y="569777"/>
                    <a:pt x="675616" y="609566"/>
                    <a:pt x="638418" y="631209"/>
                  </a:cubicBezTo>
                  <a:lnTo>
                    <a:pt x="409332" y="764495"/>
                  </a:lnTo>
                  <a:cubicBezTo>
                    <a:pt x="372192" y="786104"/>
                    <a:pt x="326308" y="786104"/>
                    <a:pt x="289168" y="764495"/>
                  </a:cubicBezTo>
                  <a:lnTo>
                    <a:pt x="60082" y="631209"/>
                  </a:lnTo>
                  <a:cubicBezTo>
                    <a:pt x="22884" y="609566"/>
                    <a:pt x="0" y="569777"/>
                    <a:pt x="0" y="526741"/>
                  </a:cubicBezTo>
                  <a:lnTo>
                    <a:pt x="0" y="259363"/>
                  </a:lnTo>
                  <a:cubicBezTo>
                    <a:pt x="0" y="216327"/>
                    <a:pt x="22884" y="176538"/>
                    <a:pt x="60082" y="154895"/>
                  </a:cubicBezTo>
                  <a:lnTo>
                    <a:pt x="289168" y="21609"/>
                  </a:lnTo>
                  <a:cubicBezTo>
                    <a:pt x="326308" y="0"/>
                    <a:pt x="372192" y="0"/>
                    <a:pt x="409332" y="216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-1325419" y="5417785"/>
            <a:ext cx="2584295" cy="3007180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13348"/>
              <a:ext cx="698500" cy="786104"/>
            </a:xfrm>
            <a:custGeom>
              <a:avLst/>
              <a:gdLst/>
              <a:ahLst/>
              <a:cxnLst/>
              <a:rect l="l" t="t" r="r" b="b"/>
              <a:pathLst>
                <a:path w="698500" h="786104">
                  <a:moveTo>
                    <a:pt x="409332" y="21609"/>
                  </a:moveTo>
                  <a:lnTo>
                    <a:pt x="638418" y="154895"/>
                  </a:lnTo>
                  <a:cubicBezTo>
                    <a:pt x="675616" y="176538"/>
                    <a:pt x="698500" y="216327"/>
                    <a:pt x="698500" y="259363"/>
                  </a:cubicBezTo>
                  <a:lnTo>
                    <a:pt x="698500" y="526741"/>
                  </a:lnTo>
                  <a:cubicBezTo>
                    <a:pt x="698500" y="569777"/>
                    <a:pt x="675616" y="609566"/>
                    <a:pt x="638418" y="631209"/>
                  </a:cubicBezTo>
                  <a:lnTo>
                    <a:pt x="409332" y="764495"/>
                  </a:lnTo>
                  <a:cubicBezTo>
                    <a:pt x="372192" y="786104"/>
                    <a:pt x="326308" y="786104"/>
                    <a:pt x="289168" y="764495"/>
                  </a:cubicBezTo>
                  <a:lnTo>
                    <a:pt x="60082" y="631209"/>
                  </a:lnTo>
                  <a:cubicBezTo>
                    <a:pt x="22884" y="609566"/>
                    <a:pt x="0" y="569777"/>
                    <a:pt x="0" y="526741"/>
                  </a:cubicBezTo>
                  <a:lnTo>
                    <a:pt x="0" y="259363"/>
                  </a:lnTo>
                  <a:cubicBezTo>
                    <a:pt x="0" y="216327"/>
                    <a:pt x="22884" y="176538"/>
                    <a:pt x="60082" y="154895"/>
                  </a:cubicBezTo>
                  <a:lnTo>
                    <a:pt x="289168" y="21609"/>
                  </a:lnTo>
                  <a:cubicBezTo>
                    <a:pt x="326308" y="0"/>
                    <a:pt x="372192" y="0"/>
                    <a:pt x="409332" y="216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6546340" y="8424965"/>
            <a:ext cx="2163558" cy="2517595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3" name="Freeform 13"/>
          <p:cNvSpPr/>
          <p:nvPr/>
        </p:nvSpPr>
        <p:spPr>
          <a:xfrm>
            <a:off x="416205" y="1668779"/>
            <a:ext cx="842672" cy="790580"/>
          </a:xfrm>
          <a:custGeom>
            <a:avLst/>
            <a:gdLst/>
            <a:ahLst/>
            <a:cxnLst/>
            <a:rect l="l" t="t" r="r" b="b"/>
            <a:pathLst>
              <a:path w="842672" h="790580">
                <a:moveTo>
                  <a:pt x="0" y="0"/>
                </a:moveTo>
                <a:lnTo>
                  <a:pt x="842672" y="0"/>
                </a:lnTo>
                <a:lnTo>
                  <a:pt x="842672" y="790580"/>
                </a:lnTo>
                <a:lnTo>
                  <a:pt x="0" y="7905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6205" y="3167055"/>
            <a:ext cx="842672" cy="790580"/>
          </a:xfrm>
          <a:custGeom>
            <a:avLst/>
            <a:gdLst/>
            <a:ahLst/>
            <a:cxnLst/>
            <a:rect l="l" t="t" r="r" b="b"/>
            <a:pathLst>
              <a:path w="842672" h="790580">
                <a:moveTo>
                  <a:pt x="0" y="0"/>
                </a:moveTo>
                <a:lnTo>
                  <a:pt x="842672" y="0"/>
                </a:lnTo>
                <a:lnTo>
                  <a:pt x="842672" y="790580"/>
                </a:lnTo>
                <a:lnTo>
                  <a:pt x="0" y="7905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9475" y="4748210"/>
            <a:ext cx="842672" cy="790580"/>
          </a:xfrm>
          <a:custGeom>
            <a:avLst/>
            <a:gdLst/>
            <a:ahLst/>
            <a:cxnLst/>
            <a:rect l="l" t="t" r="r" b="b"/>
            <a:pathLst>
              <a:path w="842672" h="790580">
                <a:moveTo>
                  <a:pt x="0" y="0"/>
                </a:moveTo>
                <a:lnTo>
                  <a:pt x="842673" y="0"/>
                </a:lnTo>
                <a:lnTo>
                  <a:pt x="842673" y="790580"/>
                </a:lnTo>
                <a:lnTo>
                  <a:pt x="0" y="7905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6205" y="6325322"/>
            <a:ext cx="842672" cy="790580"/>
          </a:xfrm>
          <a:custGeom>
            <a:avLst/>
            <a:gdLst/>
            <a:ahLst/>
            <a:cxnLst/>
            <a:rect l="l" t="t" r="r" b="b"/>
            <a:pathLst>
              <a:path w="842672" h="790580">
                <a:moveTo>
                  <a:pt x="0" y="0"/>
                </a:moveTo>
                <a:lnTo>
                  <a:pt x="842672" y="0"/>
                </a:lnTo>
                <a:lnTo>
                  <a:pt x="842672" y="790579"/>
                </a:lnTo>
                <a:lnTo>
                  <a:pt x="0" y="79057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 flipH="1">
            <a:off x="11487817" y="598442"/>
            <a:ext cx="8895972" cy="7806215"/>
          </a:xfrm>
          <a:custGeom>
            <a:avLst/>
            <a:gdLst/>
            <a:ahLst/>
            <a:cxnLst/>
            <a:rect l="l" t="t" r="r" b="b"/>
            <a:pathLst>
              <a:path w="8895972" h="7806215">
                <a:moveTo>
                  <a:pt x="8895972" y="0"/>
                </a:moveTo>
                <a:lnTo>
                  <a:pt x="0" y="0"/>
                </a:lnTo>
                <a:lnTo>
                  <a:pt x="0" y="7806215"/>
                </a:lnTo>
                <a:lnTo>
                  <a:pt x="8895972" y="7806215"/>
                </a:lnTo>
                <a:lnTo>
                  <a:pt x="889597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06" y="1317697"/>
            <a:ext cx="7868085" cy="885862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9383" y="388621"/>
            <a:ext cx="11382528" cy="1280159"/>
            <a:chOff x="0" y="0"/>
            <a:chExt cx="6388513" cy="718497"/>
          </a:xfrm>
        </p:grpSpPr>
        <p:sp>
          <p:nvSpPr>
            <p:cNvPr id="4" name="Freeform 4"/>
            <p:cNvSpPr/>
            <p:nvPr/>
          </p:nvSpPr>
          <p:spPr>
            <a:xfrm>
              <a:off x="2825" y="0"/>
              <a:ext cx="6382863" cy="718497"/>
            </a:xfrm>
            <a:custGeom>
              <a:avLst/>
              <a:gdLst/>
              <a:ahLst/>
              <a:cxnLst/>
              <a:rect l="l" t="t" r="r" b="b"/>
              <a:pathLst>
                <a:path w="6382863" h="718497">
                  <a:moveTo>
                    <a:pt x="6168884" y="0"/>
                  </a:moveTo>
                  <a:lnTo>
                    <a:pt x="10778" y="0"/>
                  </a:lnTo>
                  <a:cubicBezTo>
                    <a:pt x="7554" y="0"/>
                    <a:pt x="4517" y="1511"/>
                    <a:pt x="2572" y="4082"/>
                  </a:cubicBezTo>
                  <a:cubicBezTo>
                    <a:pt x="627" y="6653"/>
                    <a:pt x="0" y="9988"/>
                    <a:pt x="877" y="13090"/>
                  </a:cubicBezTo>
                  <a:lnTo>
                    <a:pt x="196673" y="705407"/>
                  </a:lnTo>
                  <a:cubicBezTo>
                    <a:pt x="198863" y="713151"/>
                    <a:pt x="205931" y="718497"/>
                    <a:pt x="213978" y="718497"/>
                  </a:cubicBezTo>
                  <a:lnTo>
                    <a:pt x="6372084" y="718497"/>
                  </a:lnTo>
                  <a:cubicBezTo>
                    <a:pt x="6375308" y="718497"/>
                    <a:pt x="6378346" y="716986"/>
                    <a:pt x="6380290" y="714415"/>
                  </a:cubicBezTo>
                  <a:cubicBezTo>
                    <a:pt x="6382235" y="711843"/>
                    <a:pt x="6382863" y="708509"/>
                    <a:pt x="6381985" y="705407"/>
                  </a:cubicBezTo>
                  <a:lnTo>
                    <a:pt x="6186189" y="13090"/>
                  </a:lnTo>
                  <a:cubicBezTo>
                    <a:pt x="6183999" y="5346"/>
                    <a:pt x="6176932" y="0"/>
                    <a:pt x="61688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6185313" cy="775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02041" y="2220257"/>
            <a:ext cx="5848130" cy="4678504"/>
          </a:xfrm>
          <a:custGeom>
            <a:avLst/>
            <a:gdLst/>
            <a:ahLst/>
            <a:cxnLst/>
            <a:rect l="l" t="t" r="r" b="b"/>
            <a:pathLst>
              <a:path w="5848130" h="4678504">
                <a:moveTo>
                  <a:pt x="0" y="0"/>
                </a:moveTo>
                <a:lnTo>
                  <a:pt x="5848130" y="0"/>
                </a:lnTo>
                <a:lnTo>
                  <a:pt x="5848130" y="4678504"/>
                </a:lnTo>
                <a:lnTo>
                  <a:pt x="0" y="4678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2953" t="-82964" r="-48353" b="-162485"/>
            </a:stretch>
          </a:blipFill>
          <a:ln cap="rnd">
            <a:noFill/>
            <a:prstDash val="solid"/>
            <a:round/>
          </a:ln>
        </p:spPr>
      </p:sp>
      <p:sp>
        <p:nvSpPr>
          <p:cNvPr id="7" name="TextBox 7"/>
          <p:cNvSpPr txBox="1"/>
          <p:nvPr/>
        </p:nvSpPr>
        <p:spPr>
          <a:xfrm>
            <a:off x="1507348" y="547370"/>
            <a:ext cx="8514510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Чи почуваєтесь Ви у безпеці,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перебуваючи у закладі освіти?</a:t>
            </a:r>
          </a:p>
        </p:txBody>
      </p:sp>
      <p:sp>
        <p:nvSpPr>
          <p:cNvPr id="8" name="Freeform 8"/>
          <p:cNvSpPr/>
          <p:nvPr/>
        </p:nvSpPr>
        <p:spPr>
          <a:xfrm rot="-5400000" flipH="1">
            <a:off x="10789412" y="155921"/>
            <a:ext cx="8895972" cy="7806215"/>
          </a:xfrm>
          <a:custGeom>
            <a:avLst/>
            <a:gdLst/>
            <a:ahLst/>
            <a:cxnLst/>
            <a:rect l="l" t="t" r="r" b="b"/>
            <a:pathLst>
              <a:path w="8895972" h="7806215">
                <a:moveTo>
                  <a:pt x="8895972" y="0"/>
                </a:moveTo>
                <a:lnTo>
                  <a:pt x="0" y="0"/>
                </a:lnTo>
                <a:lnTo>
                  <a:pt x="0" y="7806215"/>
                </a:lnTo>
                <a:lnTo>
                  <a:pt x="8895972" y="7806215"/>
                </a:lnTo>
                <a:lnTo>
                  <a:pt x="88959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H="1">
            <a:off x="-510192" y="4910318"/>
            <a:ext cx="5727491" cy="5025873"/>
          </a:xfrm>
          <a:custGeom>
            <a:avLst/>
            <a:gdLst/>
            <a:ahLst/>
            <a:cxnLst/>
            <a:rect l="l" t="t" r="r" b="b"/>
            <a:pathLst>
              <a:path w="5727491" h="5025873">
                <a:moveTo>
                  <a:pt x="5727491" y="0"/>
                </a:moveTo>
                <a:lnTo>
                  <a:pt x="0" y="0"/>
                </a:lnTo>
                <a:lnTo>
                  <a:pt x="0" y="5025873"/>
                </a:lnTo>
                <a:lnTo>
                  <a:pt x="5727491" y="5025873"/>
                </a:lnTo>
                <a:lnTo>
                  <a:pt x="5727491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25764" y="5024687"/>
            <a:ext cx="5341164" cy="6836691"/>
            <a:chOff x="0" y="0"/>
            <a:chExt cx="6350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" cy="810358"/>
            </a:xfrm>
            <a:custGeom>
              <a:avLst/>
              <a:gdLst/>
              <a:ahLst/>
              <a:cxnLst/>
              <a:rect l="l" t="t" r="r" b="b"/>
              <a:pathLst>
                <a:path w="635000" h="810358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1001040" y="756756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>
                <a:moveTo>
                  <a:pt x="0" y="0"/>
                </a:moveTo>
                <a:lnTo>
                  <a:pt x="8794773" y="0"/>
                </a:lnTo>
                <a:lnTo>
                  <a:pt x="8794773" y="5397792"/>
                </a:lnTo>
                <a:lnTo>
                  <a:pt x="0" y="539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6464218" y="5024687"/>
            <a:ext cx="5341164" cy="6836691"/>
            <a:chOff x="0" y="0"/>
            <a:chExt cx="6350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" cy="810358"/>
            </a:xfrm>
            <a:custGeom>
              <a:avLst/>
              <a:gdLst/>
              <a:ahLst/>
              <a:cxnLst/>
              <a:rect l="l" t="t" r="r" b="b"/>
              <a:pathLst>
                <a:path w="635000" h="810358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2201207" y="5024687"/>
            <a:ext cx="5341164" cy="6836691"/>
            <a:chOff x="0" y="0"/>
            <a:chExt cx="6350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" cy="810358"/>
            </a:xfrm>
            <a:custGeom>
              <a:avLst/>
              <a:gdLst/>
              <a:ahLst/>
              <a:cxnLst/>
              <a:rect l="l" t="t" r="r" b="b"/>
              <a:pathLst>
                <a:path w="635000" h="810358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10494267" y="756756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>
                <a:moveTo>
                  <a:pt x="0" y="0"/>
                </a:moveTo>
                <a:lnTo>
                  <a:pt x="8794773" y="0"/>
                </a:lnTo>
                <a:lnTo>
                  <a:pt x="8794773" y="5397792"/>
                </a:lnTo>
                <a:lnTo>
                  <a:pt x="0" y="539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57132" y="6289852"/>
            <a:ext cx="4278430" cy="6906022"/>
            <a:chOff x="0" y="0"/>
            <a:chExt cx="1080630" cy="174429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80630" cy="178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995585" y="6289852"/>
            <a:ext cx="4278430" cy="6906022"/>
            <a:chOff x="0" y="0"/>
            <a:chExt cx="1080630" cy="174429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80630" cy="178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32574" y="6289852"/>
            <a:ext cx="4278430" cy="6906022"/>
            <a:chOff x="0" y="0"/>
            <a:chExt cx="1080630" cy="174429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080630" cy="178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5400000">
            <a:off x="2354233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7" y="0"/>
                </a:lnTo>
                <a:lnTo>
                  <a:pt x="2084227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00000">
            <a:off x="8092686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2658443" y="4341655"/>
            <a:ext cx="1534815" cy="1785967"/>
            <a:chOff x="0" y="0"/>
            <a:chExt cx="6985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8396897" y="4341655"/>
            <a:ext cx="1534815" cy="1785967"/>
            <a:chOff x="0" y="0"/>
            <a:chExt cx="6985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0" name="Freeform 40"/>
          <p:cNvSpPr/>
          <p:nvPr/>
        </p:nvSpPr>
        <p:spPr>
          <a:xfrm rot="-5400000">
            <a:off x="13829675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4133886" y="4341655"/>
            <a:ext cx="1534815" cy="1785967"/>
            <a:chOff x="0" y="0"/>
            <a:chExt cx="6985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3" name="Freeform 43"/>
          <p:cNvSpPr/>
          <p:nvPr/>
        </p:nvSpPr>
        <p:spPr>
          <a:xfrm>
            <a:off x="14474789" y="4812293"/>
            <a:ext cx="834049" cy="906575"/>
          </a:xfrm>
          <a:custGeom>
            <a:avLst/>
            <a:gdLst/>
            <a:ahLst/>
            <a:cxnLst/>
            <a:rect l="l" t="t" r="r" b="b"/>
            <a:pathLst>
              <a:path w="834049" h="906575">
                <a:moveTo>
                  <a:pt x="0" y="0"/>
                </a:moveTo>
                <a:lnTo>
                  <a:pt x="834049" y="0"/>
                </a:lnTo>
                <a:lnTo>
                  <a:pt x="834049" y="906574"/>
                </a:lnTo>
                <a:lnTo>
                  <a:pt x="0" y="906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 rot="-10800000">
            <a:off x="2375121" y="221107"/>
            <a:ext cx="13472427" cy="1418382"/>
            <a:chOff x="0" y="0"/>
            <a:chExt cx="6482497" cy="682480"/>
          </a:xfrm>
        </p:grpSpPr>
        <p:sp>
          <p:nvSpPr>
            <p:cNvPr id="45" name="Freeform 45"/>
            <p:cNvSpPr/>
            <p:nvPr/>
          </p:nvSpPr>
          <p:spPr>
            <a:xfrm>
              <a:off x="2507" y="0"/>
              <a:ext cx="6477481" cy="682480"/>
            </a:xfrm>
            <a:custGeom>
              <a:avLst/>
              <a:gdLst/>
              <a:ahLst/>
              <a:cxnLst/>
              <a:rect l="l" t="t" r="r" b="b"/>
              <a:pathLst>
                <a:path w="6477481" h="682480">
                  <a:moveTo>
                    <a:pt x="212186" y="682480"/>
                  </a:moveTo>
                  <a:lnTo>
                    <a:pt x="6265296" y="682480"/>
                  </a:lnTo>
                  <a:cubicBezTo>
                    <a:pt x="6272115" y="682480"/>
                    <a:pt x="6278124" y="678000"/>
                    <a:pt x="6280069" y="671464"/>
                  </a:cubicBezTo>
                  <a:lnTo>
                    <a:pt x="6476710" y="11015"/>
                  </a:lnTo>
                  <a:cubicBezTo>
                    <a:pt x="6477482" y="8422"/>
                    <a:pt x="6476984" y="5616"/>
                    <a:pt x="6475367" y="3447"/>
                  </a:cubicBezTo>
                  <a:cubicBezTo>
                    <a:pt x="6473749" y="1278"/>
                    <a:pt x="6471203" y="0"/>
                    <a:pt x="6468496" y="0"/>
                  </a:cubicBezTo>
                  <a:lnTo>
                    <a:pt x="8986" y="0"/>
                  </a:lnTo>
                  <a:cubicBezTo>
                    <a:pt x="6280" y="0"/>
                    <a:pt x="3733" y="1278"/>
                    <a:pt x="2116" y="3447"/>
                  </a:cubicBezTo>
                  <a:cubicBezTo>
                    <a:pt x="498" y="5616"/>
                    <a:pt x="0" y="8422"/>
                    <a:pt x="773" y="11015"/>
                  </a:cubicBezTo>
                  <a:lnTo>
                    <a:pt x="197413" y="671464"/>
                  </a:lnTo>
                  <a:cubicBezTo>
                    <a:pt x="199359" y="678000"/>
                    <a:pt x="205367" y="682480"/>
                    <a:pt x="212186" y="682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127000" y="-38100"/>
              <a:ext cx="6228497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8706438" y="4812293"/>
            <a:ext cx="915732" cy="906575"/>
          </a:xfrm>
          <a:custGeom>
            <a:avLst/>
            <a:gdLst/>
            <a:ahLst/>
            <a:cxnLst/>
            <a:rect l="l" t="t" r="r" b="b"/>
            <a:pathLst>
              <a:path w="915732" h="906575">
                <a:moveTo>
                  <a:pt x="0" y="0"/>
                </a:moveTo>
                <a:lnTo>
                  <a:pt x="915732" y="0"/>
                </a:lnTo>
                <a:lnTo>
                  <a:pt x="915732" y="906574"/>
                </a:lnTo>
                <a:lnTo>
                  <a:pt x="0" y="906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3043112" y="4798322"/>
            <a:ext cx="754105" cy="747507"/>
          </a:xfrm>
          <a:custGeom>
            <a:avLst/>
            <a:gdLst/>
            <a:ahLst/>
            <a:cxnLst/>
            <a:rect l="l" t="t" r="r" b="b"/>
            <a:pathLst>
              <a:path w="754105" h="747507">
                <a:moveTo>
                  <a:pt x="0" y="0"/>
                </a:moveTo>
                <a:lnTo>
                  <a:pt x="754106" y="0"/>
                </a:lnTo>
                <a:lnTo>
                  <a:pt x="754106" y="747506"/>
                </a:lnTo>
                <a:lnTo>
                  <a:pt x="0" y="7475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7374788" y="1523166"/>
            <a:ext cx="3579033" cy="2818489"/>
          </a:xfrm>
          <a:custGeom>
            <a:avLst/>
            <a:gdLst/>
            <a:ahLst/>
            <a:cxnLst/>
            <a:rect l="l" t="t" r="r" b="b"/>
            <a:pathLst>
              <a:path w="3579033" h="2818489">
                <a:moveTo>
                  <a:pt x="0" y="0"/>
                </a:moveTo>
                <a:lnTo>
                  <a:pt x="3579033" y="0"/>
                </a:lnTo>
                <a:lnTo>
                  <a:pt x="3579033" y="2818489"/>
                </a:lnTo>
                <a:lnTo>
                  <a:pt x="0" y="2818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642926" y="6629991"/>
            <a:ext cx="3506842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У 2024-2024 н. р.</a:t>
            </a:r>
          </a:p>
          <a:p>
            <a:pPr algn="ctr">
              <a:lnSpc>
                <a:spcPts val="4480"/>
              </a:lnSpc>
            </a:pP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у </a:t>
            </a:r>
            <a:r>
              <a:rPr lang="en-US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закладі</a:t>
            </a:r>
            <a:r>
              <a:rPr lang="" sz="3200" spc="-54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3200" spc="-54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створено</a:t>
            </a: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5  </a:t>
            </a:r>
            <a:r>
              <a:rPr lang="en-US" sz="3200" spc="-54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інклюзивних</a:t>
            </a: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клас</a:t>
            </a:r>
            <a:r>
              <a:rPr lang="uk-UA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ів</a:t>
            </a:r>
            <a:endParaRPr lang="en-US" sz="3200" spc="-54" dirty="0">
              <a:solidFill>
                <a:srgbClr val="005BBB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480"/>
              </a:lnSpc>
            </a:pPr>
            <a:endParaRPr/>
          </a:p>
        </p:txBody>
      </p:sp>
      <p:sp>
        <p:nvSpPr>
          <p:cNvPr id="57" name="TextBox 57"/>
          <p:cNvSpPr txBox="1"/>
          <p:nvPr/>
        </p:nvSpPr>
        <p:spPr>
          <a:xfrm>
            <a:off x="7369482" y="6629991"/>
            <a:ext cx="3542934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uk-UA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Н</a:t>
            </a:r>
            <a:r>
              <a:rPr lang="en-US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аявні</a:t>
            </a:r>
            <a:r>
              <a:rPr lang="en-US" sz="3200" spc="-54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асистенти</a:t>
            </a:r>
            <a:endParaRPr lang="en-US" sz="3200" spc="-54" dirty="0">
              <a:solidFill>
                <a:srgbClr val="005BBB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480"/>
              </a:lnSpc>
            </a:pPr>
            <a:r>
              <a:rPr lang="uk-UA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</a:t>
            </a:r>
            <a:r>
              <a:rPr lang="en-US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чителів</a:t>
            </a: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200" spc="-54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що</a:t>
            </a: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пройшли</a:t>
            </a:r>
            <a:r>
              <a:rPr lang="en-US" sz="3200" spc="-54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-54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курсову</a:t>
            </a:r>
            <a:endParaRPr lang="en-US" sz="3200" spc="-54" dirty="0">
              <a:solidFill>
                <a:srgbClr val="005BBB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480"/>
              </a:lnSpc>
            </a:pPr>
            <a:r>
              <a:rPr lang="en-US" sz="3200" spc="-54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підготовку</a:t>
            </a:r>
            <a:endParaRPr lang="en-US" sz="3200" spc="-54" dirty="0">
              <a:solidFill>
                <a:srgbClr val="005BBB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480"/>
              </a:lnSpc>
            </a:pPr>
            <a:endParaRPr/>
          </a:p>
        </p:txBody>
      </p:sp>
      <p:sp>
        <p:nvSpPr>
          <p:cNvPr id="58" name="TextBox 58"/>
          <p:cNvSpPr txBox="1"/>
          <p:nvPr/>
        </p:nvSpPr>
        <p:spPr>
          <a:xfrm>
            <a:off x="12916175" y="6537502"/>
            <a:ext cx="3911228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-54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Три рази на рік відбуваються</a:t>
            </a:r>
          </a:p>
          <a:p>
            <a:pPr algn="ctr">
              <a:lnSpc>
                <a:spcPts val="4480"/>
              </a:lnSpc>
            </a:pPr>
            <a:r>
              <a:rPr lang="en-US" sz="3200" spc="-54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засідання команди психолого-</a:t>
            </a:r>
          </a:p>
          <a:p>
            <a:pPr algn="ctr">
              <a:lnSpc>
                <a:spcPts val="4480"/>
              </a:lnSpc>
            </a:pPr>
            <a:r>
              <a:rPr lang="en-US" sz="3200" spc="-54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педагогічного</a:t>
            </a:r>
          </a:p>
          <a:p>
            <a:pPr algn="ctr">
              <a:lnSpc>
                <a:spcPts val="4480"/>
              </a:lnSpc>
            </a:pPr>
            <a:r>
              <a:rPr lang="en-US" sz="3200" spc="-54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супроводу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973014" y="467995"/>
            <a:ext cx="12240464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Формування інклюзивного, розвивального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та мотивуючого до навчання освітнього простору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002" y="2643170"/>
            <a:ext cx="8679355" cy="1928826"/>
            <a:chOff x="0" y="0"/>
            <a:chExt cx="228592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5921" cy="812800"/>
            </a:xfrm>
            <a:custGeom>
              <a:avLst/>
              <a:gdLst/>
              <a:ahLst/>
              <a:cxnLst/>
              <a:rect l="l" t="t" r="r" b="b"/>
              <a:pathLst>
                <a:path w="2285921" h="812800">
                  <a:moveTo>
                    <a:pt x="45492" y="0"/>
                  </a:moveTo>
                  <a:lnTo>
                    <a:pt x="2240429" y="0"/>
                  </a:lnTo>
                  <a:cubicBezTo>
                    <a:pt x="2252494" y="0"/>
                    <a:pt x="2264065" y="4793"/>
                    <a:pt x="2272596" y="13324"/>
                  </a:cubicBezTo>
                  <a:cubicBezTo>
                    <a:pt x="2281128" y="21856"/>
                    <a:pt x="2285921" y="33426"/>
                    <a:pt x="2285921" y="45492"/>
                  </a:cubicBezTo>
                  <a:lnTo>
                    <a:pt x="2285921" y="767308"/>
                  </a:lnTo>
                  <a:cubicBezTo>
                    <a:pt x="2285921" y="792433"/>
                    <a:pt x="2265553" y="812800"/>
                    <a:pt x="2240429" y="812800"/>
                  </a:cubicBezTo>
                  <a:lnTo>
                    <a:pt x="45492" y="812800"/>
                  </a:lnTo>
                  <a:cubicBezTo>
                    <a:pt x="20367" y="812800"/>
                    <a:pt x="0" y="792433"/>
                    <a:pt x="0" y="767308"/>
                  </a:cubicBezTo>
                  <a:lnTo>
                    <a:pt x="0" y="45492"/>
                  </a:lnTo>
                  <a:cubicBezTo>
                    <a:pt x="0" y="20367"/>
                    <a:pt x="20367" y="0"/>
                    <a:pt x="45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66000"/>
                  </a:srgbClr>
                </a:gs>
                <a:gs pos="50000">
                  <a:srgbClr val="FFDE00">
                    <a:alpha val="66000"/>
                  </a:srgbClr>
                </a:gs>
                <a:gs pos="100000">
                  <a:srgbClr val="FF992F">
                    <a:alpha val="66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5921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0002" y="3500426"/>
            <a:ext cx="850546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en-US" sz="3200" b="1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Особистісно</a:t>
            </a:r>
            <a:r>
              <a:rPr lang="en-US" sz="32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3200" b="1" dirty="0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з</a:t>
            </a:r>
            <a:r>
              <a:rPr lang="en-US" sz="3200" b="1" dirty="0" err="1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орієнтоване</a:t>
            </a:r>
            <a:r>
              <a:rPr lang="en-US" sz="3200" b="1" dirty="0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b="1" dirty="0" err="1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навчання</a:t>
            </a:r>
            <a:endParaRPr lang="en-US" sz="3200" b="1" dirty="0">
              <a:solidFill>
                <a:srgbClr val="151857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429752" y="6000757"/>
            <a:ext cx="8679355" cy="2214578"/>
            <a:chOff x="0" y="0"/>
            <a:chExt cx="2285921" cy="806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5921" cy="806836"/>
            </a:xfrm>
            <a:custGeom>
              <a:avLst/>
              <a:gdLst/>
              <a:ahLst/>
              <a:cxnLst/>
              <a:rect l="l" t="t" r="r" b="b"/>
              <a:pathLst>
                <a:path w="2285921" h="806836">
                  <a:moveTo>
                    <a:pt x="45492" y="0"/>
                  </a:moveTo>
                  <a:lnTo>
                    <a:pt x="2240429" y="0"/>
                  </a:lnTo>
                  <a:cubicBezTo>
                    <a:pt x="2252494" y="0"/>
                    <a:pt x="2264065" y="4793"/>
                    <a:pt x="2272596" y="13324"/>
                  </a:cubicBezTo>
                  <a:cubicBezTo>
                    <a:pt x="2281128" y="21856"/>
                    <a:pt x="2285921" y="33426"/>
                    <a:pt x="2285921" y="45492"/>
                  </a:cubicBezTo>
                  <a:lnTo>
                    <a:pt x="2285921" y="761344"/>
                  </a:lnTo>
                  <a:cubicBezTo>
                    <a:pt x="2285921" y="786469"/>
                    <a:pt x="2265553" y="806836"/>
                    <a:pt x="2240429" y="806836"/>
                  </a:cubicBezTo>
                  <a:lnTo>
                    <a:pt x="45492" y="806836"/>
                  </a:lnTo>
                  <a:cubicBezTo>
                    <a:pt x="20367" y="806836"/>
                    <a:pt x="0" y="786469"/>
                    <a:pt x="0" y="761344"/>
                  </a:cubicBezTo>
                  <a:lnTo>
                    <a:pt x="0" y="45492"/>
                  </a:lnTo>
                  <a:cubicBezTo>
                    <a:pt x="0" y="20367"/>
                    <a:pt x="20367" y="0"/>
                    <a:pt x="45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74000"/>
                  </a:srgbClr>
                </a:gs>
                <a:gs pos="50000">
                  <a:srgbClr val="FFDE00">
                    <a:alpha val="74000"/>
                  </a:srgbClr>
                </a:gs>
                <a:gs pos="100000">
                  <a:srgbClr val="FF992F">
                    <a:alpha val="74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85921" cy="84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501322" y="6643698"/>
            <a:ext cx="7217987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3. </a:t>
            </a:r>
            <a:r>
              <a:rPr lang="en-US" sz="3600" b="1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Формувальне</a:t>
            </a:r>
            <a:r>
              <a:rPr lang="en-US" sz="36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b="1" dirty="0" err="1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endParaRPr lang="en-US" sz="3600" b="1" dirty="0">
              <a:solidFill>
                <a:srgbClr val="151857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28564" y="6000756"/>
            <a:ext cx="8679355" cy="2143140"/>
            <a:chOff x="0" y="0"/>
            <a:chExt cx="2285921" cy="13517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5921" cy="1351708"/>
            </a:xfrm>
            <a:custGeom>
              <a:avLst/>
              <a:gdLst/>
              <a:ahLst/>
              <a:cxnLst/>
              <a:rect l="l" t="t" r="r" b="b"/>
              <a:pathLst>
                <a:path w="2285921" h="1351708">
                  <a:moveTo>
                    <a:pt x="45492" y="0"/>
                  </a:moveTo>
                  <a:lnTo>
                    <a:pt x="2240429" y="0"/>
                  </a:lnTo>
                  <a:cubicBezTo>
                    <a:pt x="2252494" y="0"/>
                    <a:pt x="2264065" y="4793"/>
                    <a:pt x="2272596" y="13324"/>
                  </a:cubicBezTo>
                  <a:cubicBezTo>
                    <a:pt x="2281128" y="21856"/>
                    <a:pt x="2285921" y="33426"/>
                    <a:pt x="2285921" y="45492"/>
                  </a:cubicBezTo>
                  <a:lnTo>
                    <a:pt x="2285921" y="1306217"/>
                  </a:lnTo>
                  <a:cubicBezTo>
                    <a:pt x="2285921" y="1331341"/>
                    <a:pt x="2265553" y="1351708"/>
                    <a:pt x="2240429" y="1351708"/>
                  </a:cubicBezTo>
                  <a:lnTo>
                    <a:pt x="45492" y="1351708"/>
                  </a:lnTo>
                  <a:cubicBezTo>
                    <a:pt x="20367" y="1351708"/>
                    <a:pt x="0" y="1331341"/>
                    <a:pt x="0" y="1306217"/>
                  </a:cubicBezTo>
                  <a:lnTo>
                    <a:pt x="0" y="45492"/>
                  </a:lnTo>
                  <a:cubicBezTo>
                    <a:pt x="0" y="20367"/>
                    <a:pt x="20367" y="0"/>
                    <a:pt x="45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73000"/>
                  </a:srgbClr>
                </a:gs>
                <a:gs pos="50000">
                  <a:srgbClr val="FFDE00">
                    <a:alpha val="73000"/>
                  </a:srgbClr>
                </a:gs>
                <a:gs pos="100000">
                  <a:srgbClr val="FF992F">
                    <a:alpha val="73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85921" cy="138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14316" y="6858012"/>
            <a:ext cx="811530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2. </a:t>
            </a:r>
            <a:r>
              <a:rPr lang="en-US" sz="3200" b="1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Індивідуальна</a:t>
            </a:r>
            <a:r>
              <a:rPr lang="en-US" sz="32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b="1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освітня</a:t>
            </a:r>
            <a:r>
              <a:rPr lang="en-US" sz="3200" b="1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b="1" dirty="0" err="1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траєкторія</a:t>
            </a:r>
            <a:endParaRPr lang="en-US" sz="3200" b="1" dirty="0">
              <a:solidFill>
                <a:srgbClr val="151857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358314" y="1643038"/>
            <a:ext cx="8679355" cy="5376219"/>
            <a:chOff x="0" y="-38100"/>
            <a:chExt cx="2285921" cy="1415959"/>
          </a:xfrm>
        </p:grpSpPr>
        <p:sp>
          <p:nvSpPr>
            <p:cNvPr id="15" name="Freeform 15"/>
            <p:cNvSpPr/>
            <p:nvPr/>
          </p:nvSpPr>
          <p:spPr>
            <a:xfrm>
              <a:off x="0" y="251567"/>
              <a:ext cx="2285921" cy="508004"/>
            </a:xfrm>
            <a:custGeom>
              <a:avLst/>
              <a:gdLst/>
              <a:ahLst/>
              <a:cxnLst/>
              <a:rect l="l" t="t" r="r" b="b"/>
              <a:pathLst>
                <a:path w="2285921" h="1377859">
                  <a:moveTo>
                    <a:pt x="45492" y="0"/>
                  </a:moveTo>
                  <a:lnTo>
                    <a:pt x="2240429" y="0"/>
                  </a:lnTo>
                  <a:cubicBezTo>
                    <a:pt x="2252494" y="0"/>
                    <a:pt x="2264065" y="4793"/>
                    <a:pt x="2272596" y="13324"/>
                  </a:cubicBezTo>
                  <a:cubicBezTo>
                    <a:pt x="2281128" y="21856"/>
                    <a:pt x="2285921" y="33426"/>
                    <a:pt x="2285921" y="45492"/>
                  </a:cubicBezTo>
                  <a:lnTo>
                    <a:pt x="2285921" y="1332367"/>
                  </a:lnTo>
                  <a:cubicBezTo>
                    <a:pt x="2285921" y="1357492"/>
                    <a:pt x="2265553" y="1377859"/>
                    <a:pt x="2240429" y="1377859"/>
                  </a:cubicBezTo>
                  <a:lnTo>
                    <a:pt x="45492" y="1377859"/>
                  </a:lnTo>
                  <a:cubicBezTo>
                    <a:pt x="20367" y="1377859"/>
                    <a:pt x="0" y="1357492"/>
                    <a:pt x="0" y="1332367"/>
                  </a:cubicBezTo>
                  <a:lnTo>
                    <a:pt x="0" y="45492"/>
                  </a:lnTo>
                  <a:cubicBezTo>
                    <a:pt x="0" y="20367"/>
                    <a:pt x="20367" y="0"/>
                    <a:pt x="45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74000"/>
                  </a:srgbClr>
                </a:gs>
                <a:gs pos="50000">
                  <a:srgbClr val="FFDE00">
                    <a:alpha val="74000"/>
                  </a:srgbClr>
                </a:gs>
                <a:gs pos="100000">
                  <a:srgbClr val="FF992F">
                    <a:alpha val="74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285921" cy="1415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501190" y="3500426"/>
            <a:ext cx="836372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4. </a:t>
            </a:r>
            <a:r>
              <a:rPr lang="en-US" sz="3600" b="1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SMART-</a:t>
            </a:r>
            <a:r>
              <a:rPr lang="en-US" sz="3600" b="1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технології</a:t>
            </a:r>
            <a:endParaRPr lang="en-US" sz="3600" b="1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357654" y="1000096"/>
            <a:ext cx="8679355" cy="857250"/>
            <a:chOff x="0" y="0"/>
            <a:chExt cx="2285921" cy="2257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85921" cy="225778"/>
            </a:xfrm>
            <a:custGeom>
              <a:avLst/>
              <a:gdLst/>
              <a:ahLst/>
              <a:cxnLst/>
              <a:rect l="l" t="t" r="r" b="b"/>
              <a:pathLst>
                <a:path w="2285921" h="225778">
                  <a:moveTo>
                    <a:pt x="45492" y="0"/>
                  </a:moveTo>
                  <a:lnTo>
                    <a:pt x="2240429" y="0"/>
                  </a:lnTo>
                  <a:cubicBezTo>
                    <a:pt x="2252494" y="0"/>
                    <a:pt x="2264065" y="4793"/>
                    <a:pt x="2272596" y="13324"/>
                  </a:cubicBezTo>
                  <a:cubicBezTo>
                    <a:pt x="2281128" y="21856"/>
                    <a:pt x="2285921" y="33426"/>
                    <a:pt x="2285921" y="45492"/>
                  </a:cubicBezTo>
                  <a:lnTo>
                    <a:pt x="2285921" y="180286"/>
                  </a:lnTo>
                  <a:cubicBezTo>
                    <a:pt x="2285921" y="205410"/>
                    <a:pt x="2265553" y="225778"/>
                    <a:pt x="2240429" y="225778"/>
                  </a:cubicBezTo>
                  <a:lnTo>
                    <a:pt x="45492" y="225778"/>
                  </a:lnTo>
                  <a:cubicBezTo>
                    <a:pt x="20367" y="225778"/>
                    <a:pt x="0" y="205410"/>
                    <a:pt x="0" y="180286"/>
                  </a:cubicBezTo>
                  <a:lnTo>
                    <a:pt x="0" y="45492"/>
                  </a:lnTo>
                  <a:cubicBezTo>
                    <a:pt x="0" y="20367"/>
                    <a:pt x="20367" y="0"/>
                    <a:pt x="45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66000"/>
                  </a:srgbClr>
                </a:gs>
                <a:gs pos="100000">
                  <a:srgbClr val="86E2FF">
                    <a:alpha val="66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285921" cy="263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500530" y="928658"/>
            <a:ext cx="857256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Технології</a:t>
            </a:r>
            <a:r>
              <a:rPr lang="en-US" sz="4000" b="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000" b="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навчання</a:t>
            </a:r>
            <a:r>
              <a:rPr lang="en-US" sz="4000" b="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000" b="1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діт</a:t>
            </a:r>
            <a:r>
              <a:rPr lang="" sz="4000" b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ей</a:t>
            </a:r>
            <a:r>
              <a:rPr lang="en-US" sz="4000" b="1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000" b="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 ООП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-15479"/>
            <a:ext cx="3890056" cy="4637921"/>
          </a:xfrm>
          <a:custGeom>
            <a:avLst/>
            <a:gdLst/>
            <a:ahLst/>
            <a:cxnLst/>
            <a:rect l="l" t="t" r="r" b="b"/>
            <a:pathLst>
              <a:path w="3890056" h="4637921">
                <a:moveTo>
                  <a:pt x="0" y="0"/>
                </a:moveTo>
                <a:lnTo>
                  <a:pt x="3890056" y="0"/>
                </a:lnTo>
                <a:lnTo>
                  <a:pt x="3890056" y="4637921"/>
                </a:lnTo>
                <a:lnTo>
                  <a:pt x="0" y="46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0800000">
            <a:off x="15658704" y="7376635"/>
            <a:ext cx="2534103" cy="3021285"/>
          </a:xfrm>
          <a:custGeom>
            <a:avLst/>
            <a:gdLst/>
            <a:ahLst/>
            <a:cxnLst/>
            <a:rect l="l" t="t" r="r" b="b"/>
            <a:pathLst>
              <a:path w="2534103" h="3021285">
                <a:moveTo>
                  <a:pt x="0" y="0"/>
                </a:moveTo>
                <a:lnTo>
                  <a:pt x="2534103" y="0"/>
                </a:lnTo>
                <a:lnTo>
                  <a:pt x="2534103" y="3021285"/>
                </a:lnTo>
                <a:lnTo>
                  <a:pt x="0" y="30212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11216" y="-1663032"/>
            <a:ext cx="7573225" cy="650824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80151" y="572939"/>
            <a:ext cx="1084133" cy="1261537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70230" y="-174267"/>
            <a:ext cx="11861148" cy="1086135"/>
            <a:chOff x="0" y="0"/>
            <a:chExt cx="6657141" cy="609600"/>
          </a:xfrm>
        </p:grpSpPr>
        <p:sp>
          <p:nvSpPr>
            <p:cNvPr id="14" name="Freeform 14"/>
            <p:cNvSpPr/>
            <p:nvPr/>
          </p:nvSpPr>
          <p:spPr>
            <a:xfrm>
              <a:off x="3172" y="0"/>
              <a:ext cx="6650797" cy="609600"/>
            </a:xfrm>
            <a:custGeom>
              <a:avLst/>
              <a:gdLst/>
              <a:ahLst/>
              <a:cxnLst/>
              <a:rect l="l" t="t" r="r" b="b"/>
              <a:pathLst>
                <a:path w="6650797" h="609600">
                  <a:moveTo>
                    <a:pt x="6437714" y="0"/>
                  </a:moveTo>
                  <a:lnTo>
                    <a:pt x="9882" y="0"/>
                  </a:lnTo>
                  <a:cubicBezTo>
                    <a:pt x="6858" y="0"/>
                    <a:pt x="4018" y="1454"/>
                    <a:pt x="2249" y="3907"/>
                  </a:cubicBezTo>
                  <a:cubicBezTo>
                    <a:pt x="481" y="6361"/>
                    <a:pt x="0" y="9515"/>
                    <a:pt x="956" y="12384"/>
                  </a:cubicBezTo>
                  <a:lnTo>
                    <a:pt x="195900" y="597216"/>
                  </a:lnTo>
                  <a:cubicBezTo>
                    <a:pt x="198365" y="604611"/>
                    <a:pt x="205286" y="609600"/>
                    <a:pt x="213082" y="609600"/>
                  </a:cubicBezTo>
                  <a:lnTo>
                    <a:pt x="6640915" y="609600"/>
                  </a:lnTo>
                  <a:cubicBezTo>
                    <a:pt x="6643939" y="609600"/>
                    <a:pt x="6646779" y="608146"/>
                    <a:pt x="6648548" y="605693"/>
                  </a:cubicBezTo>
                  <a:cubicBezTo>
                    <a:pt x="6650316" y="603239"/>
                    <a:pt x="6650797" y="600085"/>
                    <a:pt x="6649841" y="597216"/>
                  </a:cubicBezTo>
                  <a:lnTo>
                    <a:pt x="6454897" y="12384"/>
                  </a:lnTo>
                  <a:cubicBezTo>
                    <a:pt x="6452431" y="4989"/>
                    <a:pt x="6445510" y="0"/>
                    <a:pt x="643771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45394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58481" y="780451"/>
            <a:ext cx="727472" cy="846513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14595458" y="760897"/>
            <a:ext cx="1845214" cy="2147158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7616"/>
              <a:ext cx="698500" cy="797568"/>
            </a:xfrm>
            <a:custGeom>
              <a:avLst/>
              <a:gdLst/>
              <a:ahLst/>
              <a:cxnLst/>
              <a:rect l="l" t="t" r="r" b="b"/>
              <a:pathLst>
                <a:path w="698500" h="797568">
                  <a:moveTo>
                    <a:pt x="383532" y="12330"/>
                  </a:moveTo>
                  <a:lnTo>
                    <a:pt x="664218" y="175638"/>
                  </a:lnTo>
                  <a:cubicBezTo>
                    <a:pt x="685443" y="187987"/>
                    <a:pt x="698500" y="210690"/>
                    <a:pt x="698500" y="235246"/>
                  </a:cubicBezTo>
                  <a:lnTo>
                    <a:pt x="698500" y="562322"/>
                  </a:lnTo>
                  <a:cubicBezTo>
                    <a:pt x="698500" y="586878"/>
                    <a:pt x="685443" y="609581"/>
                    <a:pt x="664218" y="621930"/>
                  </a:cubicBezTo>
                  <a:lnTo>
                    <a:pt x="383532" y="785238"/>
                  </a:lnTo>
                  <a:cubicBezTo>
                    <a:pt x="362340" y="797568"/>
                    <a:pt x="336160" y="797568"/>
                    <a:pt x="314968" y="785238"/>
                  </a:cubicBezTo>
                  <a:lnTo>
                    <a:pt x="34282" y="621930"/>
                  </a:lnTo>
                  <a:cubicBezTo>
                    <a:pt x="13057" y="609581"/>
                    <a:pt x="0" y="586878"/>
                    <a:pt x="0" y="562322"/>
                  </a:cubicBezTo>
                  <a:lnTo>
                    <a:pt x="0" y="235246"/>
                  </a:lnTo>
                  <a:cubicBezTo>
                    <a:pt x="0" y="210690"/>
                    <a:pt x="13057" y="187987"/>
                    <a:pt x="34282" y="175638"/>
                  </a:cubicBezTo>
                  <a:lnTo>
                    <a:pt x="314968" y="12330"/>
                  </a:lnTo>
                  <a:cubicBezTo>
                    <a:pt x="336160" y="0"/>
                    <a:pt x="362340" y="0"/>
                    <a:pt x="383532" y="123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357126" y="714344"/>
          <a:ext cx="16270127" cy="9128776"/>
        </p:xfrm>
        <a:graphic>
          <a:graphicData uri="http://schemas.openxmlformats.org/drawingml/2006/table">
            <a:tbl>
              <a:tblPr/>
              <a:tblGrid>
                <a:gridCol w="11190967"/>
                <a:gridCol w="2495418"/>
                <a:gridCol w="2583742"/>
              </a:tblGrid>
              <a:tr h="906770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Категорія</a:t>
                      </a: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учнів</a:t>
                      </a:r>
                      <a:endParaRPr lang="en-US" sz="1100" dirty="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К-ть дітей І сем.</a:t>
                      </a:r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К-ть дітей ІІ сем.</a:t>
                      </a:r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969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дітей-сиріт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 під опікою</a:t>
                      </a: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 з інвалідністю</a:t>
                      </a: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багатодітних сімей</a:t>
                      </a: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17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17</a:t>
                      </a:r>
                    </a:p>
                    <a:p>
                      <a:pPr algn="ctr">
                        <a:lnSpc>
                          <a:spcPts val="899"/>
                        </a:lnSpc>
                        <a:defRPr/>
                      </a:pP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малозабезпечених сімей</a:t>
                      </a: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дітей, які опинились у СЖО</a:t>
                      </a: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5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</a:t>
                      </a: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дітей</a:t>
                      </a: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учасників</a:t>
                      </a: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АТО, ООС, </a:t>
                      </a: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війни</a:t>
                      </a: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з </a:t>
                      </a:r>
                      <a:r>
                        <a:rPr lang="en-US" sz="1799" b="1" dirty="0" err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рф</a:t>
                      </a:r>
                      <a:endParaRPr lang="en-US" sz="1100" dirty="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 dirty="0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17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17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95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дітей, батьки яких загинули при виконанні службових обов'язків (АТО)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 </a:t>
                      </a:r>
                    </a:p>
                    <a:p>
                      <a:pPr algn="ctr">
                        <a:lnSpc>
                          <a:spcPts val="899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ts val="899"/>
                        </a:lnSpc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ts val="899"/>
                        </a:lnSpc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 </a:t>
                      </a:r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87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 з числа вимушених переселенців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41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дітей, постраждалих внаслідок Чорнобильської катастрофи</a:t>
                      </a:r>
                      <a:endParaRPr lang="en-US" sz="1100"/>
                    </a:p>
                    <a:p>
                      <a:pPr algn="l">
                        <a:lnSpc>
                          <a:spcPts val="899"/>
                        </a:lnSpc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 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99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873">
                <a:tc>
                  <a:txBody>
                    <a:bodyPr/>
                    <a:lstStyle/>
                    <a:p>
                      <a:pPr algn="l">
                        <a:lnSpc>
                          <a:spcPts val="89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5BBB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Кількість дітей з ООП (інклюзія)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5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9"/>
                        </a:lnSpc>
                        <a:defRPr/>
                      </a:pPr>
                      <a:r>
                        <a:rPr lang="en-US" sz="2000" b="1" dirty="0" smtClean="0"/>
                        <a:t>6</a:t>
                      </a:r>
                      <a:endParaRPr lang="en-US" sz="2000" b="1" dirty="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1770230" y="-76200"/>
            <a:ext cx="11861148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Соціальний паспорт закладу: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7" r="-60913" b="-15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6961" y="-1029027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0" y="0"/>
                </a:moveTo>
                <a:lnTo>
                  <a:pt x="8215483" y="0"/>
                </a:lnTo>
                <a:lnTo>
                  <a:pt x="8215483" y="9794912"/>
                </a:lnTo>
                <a:lnTo>
                  <a:pt x="0" y="979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91869" y="-2053325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8215483" y="0"/>
                </a:moveTo>
                <a:lnTo>
                  <a:pt x="0" y="0"/>
                </a:lnTo>
                <a:lnTo>
                  <a:pt x="0" y="9794912"/>
                </a:lnTo>
                <a:lnTo>
                  <a:pt x="8215483" y="9794912"/>
                </a:lnTo>
                <a:lnTo>
                  <a:pt x="82154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25215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5284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0" y="0"/>
                </a:lnTo>
                <a:lnTo>
                  <a:pt x="609110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85352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65421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45490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25559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0" y="0"/>
                </a:lnTo>
                <a:lnTo>
                  <a:pt x="609110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05627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5696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65765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53674" y="2123290"/>
            <a:ext cx="609111" cy="1441682"/>
          </a:xfrm>
          <a:custGeom>
            <a:avLst/>
            <a:gdLst/>
            <a:ahLst/>
            <a:cxnLst/>
            <a:rect l="l" t="t" r="r" b="b"/>
            <a:pathLst>
              <a:path w="609111" h="1441682">
                <a:moveTo>
                  <a:pt x="0" y="0"/>
                </a:moveTo>
                <a:lnTo>
                  <a:pt x="609111" y="0"/>
                </a:lnTo>
                <a:lnTo>
                  <a:pt x="609111" y="1441682"/>
                </a:lnTo>
                <a:lnTo>
                  <a:pt x="0" y="1441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523096" y="339639"/>
            <a:ext cx="12623148" cy="1166581"/>
            <a:chOff x="0" y="0"/>
            <a:chExt cx="7084818" cy="654751"/>
          </a:xfrm>
        </p:grpSpPr>
        <p:sp>
          <p:nvSpPr>
            <p:cNvPr id="16" name="Freeform 16"/>
            <p:cNvSpPr/>
            <p:nvPr/>
          </p:nvSpPr>
          <p:spPr>
            <a:xfrm>
              <a:off x="2785" y="0"/>
              <a:ext cx="7079249" cy="654751"/>
            </a:xfrm>
            <a:custGeom>
              <a:avLst/>
              <a:gdLst/>
              <a:ahLst/>
              <a:cxnLst/>
              <a:rect l="l" t="t" r="r" b="b"/>
              <a:pathLst>
                <a:path w="7079249" h="654751">
                  <a:moveTo>
                    <a:pt x="6866567" y="0"/>
                  </a:moveTo>
                  <a:lnTo>
                    <a:pt x="9481" y="0"/>
                  </a:lnTo>
                  <a:cubicBezTo>
                    <a:pt x="6610" y="0"/>
                    <a:pt x="3909" y="1365"/>
                    <a:pt x="2206" y="3677"/>
                  </a:cubicBezTo>
                  <a:cubicBezTo>
                    <a:pt x="503" y="5989"/>
                    <a:pt x="0" y="8972"/>
                    <a:pt x="851" y="11715"/>
                  </a:cubicBezTo>
                  <a:lnTo>
                    <a:pt x="196779" y="643036"/>
                  </a:lnTo>
                  <a:cubicBezTo>
                    <a:pt x="198941" y="650002"/>
                    <a:pt x="205387" y="654751"/>
                    <a:pt x="212681" y="654751"/>
                  </a:cubicBezTo>
                  <a:lnTo>
                    <a:pt x="7069767" y="654751"/>
                  </a:lnTo>
                  <a:cubicBezTo>
                    <a:pt x="7072638" y="654751"/>
                    <a:pt x="7075339" y="653386"/>
                    <a:pt x="7077042" y="651074"/>
                  </a:cubicBezTo>
                  <a:cubicBezTo>
                    <a:pt x="7078746" y="648762"/>
                    <a:pt x="7079249" y="645778"/>
                    <a:pt x="7078398" y="643036"/>
                  </a:cubicBezTo>
                  <a:lnTo>
                    <a:pt x="6882468" y="11715"/>
                  </a:lnTo>
                  <a:cubicBezTo>
                    <a:pt x="6880306" y="4748"/>
                    <a:pt x="6873861" y="0"/>
                    <a:pt x="68665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881618" cy="692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4654333"/>
            <a:ext cx="3211979" cy="978333"/>
            <a:chOff x="0" y="0"/>
            <a:chExt cx="845953" cy="25766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5953" cy="257668"/>
            </a:xfrm>
            <a:custGeom>
              <a:avLst/>
              <a:gdLst/>
              <a:ahLst/>
              <a:cxnLst/>
              <a:rect l="l" t="t" r="r" b="b"/>
              <a:pathLst>
                <a:path w="845953" h="257668">
                  <a:moveTo>
                    <a:pt x="634465" y="0"/>
                  </a:moveTo>
                  <a:lnTo>
                    <a:pt x="0" y="0"/>
                  </a:lnTo>
                  <a:lnTo>
                    <a:pt x="0" y="257668"/>
                  </a:lnTo>
                  <a:lnTo>
                    <a:pt x="634465" y="257668"/>
                  </a:lnTo>
                  <a:lnTo>
                    <a:pt x="845953" y="128834"/>
                  </a:lnTo>
                  <a:lnTo>
                    <a:pt x="634465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726991" cy="333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973359" y="5632667"/>
            <a:ext cx="2950836" cy="4113451"/>
            <a:chOff x="0" y="0"/>
            <a:chExt cx="7620000" cy="10622241"/>
          </a:xfrm>
        </p:grpSpPr>
        <p:sp>
          <p:nvSpPr>
            <p:cNvPr id="22" name="Freeform 22"/>
            <p:cNvSpPr/>
            <p:nvPr/>
          </p:nvSpPr>
          <p:spPr>
            <a:xfrm>
              <a:off x="-1270" y="-2540"/>
              <a:ext cx="7623809" cy="10624781"/>
            </a:xfrm>
            <a:custGeom>
              <a:avLst/>
              <a:gdLst/>
              <a:ahLst/>
              <a:cxnLst/>
              <a:rect l="l" t="t" r="r" b="b"/>
              <a:pathLst>
                <a:path w="7623809" h="10624781">
                  <a:moveTo>
                    <a:pt x="3810" y="0"/>
                  </a:moveTo>
                  <a:lnTo>
                    <a:pt x="0" y="9734510"/>
                  </a:lnTo>
                  <a:lnTo>
                    <a:pt x="0" y="10092650"/>
                  </a:lnTo>
                  <a:lnTo>
                    <a:pt x="3591560" y="10095191"/>
                  </a:lnTo>
                  <a:lnTo>
                    <a:pt x="3810000" y="10624781"/>
                  </a:lnTo>
                  <a:lnTo>
                    <a:pt x="4028440" y="10095191"/>
                  </a:lnTo>
                  <a:lnTo>
                    <a:pt x="7620000" y="10097731"/>
                  </a:lnTo>
                  <a:lnTo>
                    <a:pt x="7620000" y="9739591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id="23" name="TextBox 23"/>
          <p:cNvSpPr txBox="1"/>
          <p:nvPr/>
        </p:nvSpPr>
        <p:spPr>
          <a:xfrm>
            <a:off x="3466136" y="484505"/>
            <a:ext cx="12623148" cy="102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Стратегічна ціль: Створення освітнього середовища, вільного від будь-яких форм насильства та дискримінації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8129" y="4963160"/>
            <a:ext cx="321197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Освітні</a:t>
            </a: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заходи</a:t>
            </a:r>
            <a:endParaRPr lang="en-US" sz="2499" b="1" dirty="0">
              <a:solidFill>
                <a:srgbClr val="7030A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8700" y="6109045"/>
            <a:ext cx="2840155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  <a:spcBef>
                <a:spcPct val="0"/>
              </a:spcBef>
            </a:pP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Класні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години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тренінги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ctr">
              <a:lnSpc>
                <a:spcPts val="2895"/>
              </a:lnSpc>
              <a:spcBef>
                <a:spcPct val="0"/>
              </a:spcBef>
            </a:pPr>
            <a:endParaRPr>
              <a:solidFill>
                <a:schemeClr val="bg1"/>
              </a:solidFill>
            </a:endParaRPr>
          </a:p>
          <a:p>
            <a:pPr algn="ctr">
              <a:lnSpc>
                <a:spcPts val="2895"/>
              </a:lnSpc>
              <a:spcBef>
                <a:spcPct val="0"/>
              </a:spcBef>
            </a:pP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Що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таке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068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жорстокість</a:t>
            </a:r>
            <a:r>
              <a:rPr lang="en-US" sz="2068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і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068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їй</a:t>
            </a:r>
            <a:r>
              <a:rPr lang="en-US" sz="2068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протидіяти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?»</a:t>
            </a:r>
          </a:p>
          <a:p>
            <a:pPr algn="ctr">
              <a:lnSpc>
                <a:spcPts val="2895"/>
              </a:lnSpc>
              <a:spcBef>
                <a:spcPct val="0"/>
              </a:spcBef>
            </a:pP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Толерантність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повага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спілкуванні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»</a:t>
            </a:r>
          </a:p>
          <a:p>
            <a:pPr algn="ctr">
              <a:lnSpc>
                <a:spcPts val="2895"/>
              </a:lnSpc>
              <a:spcBef>
                <a:spcPct val="0"/>
              </a:spcBef>
            </a:pP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захистити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себе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від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068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кібербулінгу</a:t>
            </a:r>
            <a:r>
              <a:rPr lang="en-US" sz="2068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?»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328336" y="4664176"/>
            <a:ext cx="3251360" cy="978333"/>
            <a:chOff x="0" y="0"/>
            <a:chExt cx="856325" cy="2576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56325" cy="257668"/>
            </a:xfrm>
            <a:custGeom>
              <a:avLst/>
              <a:gdLst/>
              <a:ahLst/>
              <a:cxnLst/>
              <a:rect l="l" t="t" r="r" b="b"/>
              <a:pathLst>
                <a:path w="856325" h="257668">
                  <a:moveTo>
                    <a:pt x="642244" y="0"/>
                  </a:moveTo>
                  <a:lnTo>
                    <a:pt x="0" y="0"/>
                  </a:lnTo>
                  <a:lnTo>
                    <a:pt x="0" y="257668"/>
                  </a:lnTo>
                  <a:lnTo>
                    <a:pt x="642244" y="257668"/>
                  </a:lnTo>
                  <a:lnTo>
                    <a:pt x="856325" y="128834"/>
                  </a:lnTo>
                  <a:lnTo>
                    <a:pt x="642244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735904" cy="333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5421" y="4664176"/>
            <a:ext cx="3211979" cy="978333"/>
            <a:chOff x="0" y="0"/>
            <a:chExt cx="845953" cy="25766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45953" cy="257668"/>
            </a:xfrm>
            <a:custGeom>
              <a:avLst/>
              <a:gdLst/>
              <a:ahLst/>
              <a:cxnLst/>
              <a:rect l="l" t="t" r="r" b="b"/>
              <a:pathLst>
                <a:path w="845953" h="257668">
                  <a:moveTo>
                    <a:pt x="634465" y="0"/>
                  </a:moveTo>
                  <a:lnTo>
                    <a:pt x="0" y="0"/>
                  </a:lnTo>
                  <a:lnTo>
                    <a:pt x="0" y="257668"/>
                  </a:lnTo>
                  <a:lnTo>
                    <a:pt x="634465" y="257668"/>
                  </a:lnTo>
                  <a:lnTo>
                    <a:pt x="845953" y="128834"/>
                  </a:lnTo>
                  <a:lnTo>
                    <a:pt x="634465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726991" cy="333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052240" y="4664176"/>
            <a:ext cx="3211979" cy="978333"/>
            <a:chOff x="0" y="0"/>
            <a:chExt cx="845953" cy="25766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45953" cy="257668"/>
            </a:xfrm>
            <a:custGeom>
              <a:avLst/>
              <a:gdLst/>
              <a:ahLst/>
              <a:cxnLst/>
              <a:rect l="l" t="t" r="r" b="b"/>
              <a:pathLst>
                <a:path w="845953" h="257668">
                  <a:moveTo>
                    <a:pt x="634465" y="0"/>
                  </a:moveTo>
                  <a:lnTo>
                    <a:pt x="0" y="0"/>
                  </a:lnTo>
                  <a:lnTo>
                    <a:pt x="0" y="257668"/>
                  </a:lnTo>
                  <a:lnTo>
                    <a:pt x="634465" y="257668"/>
                  </a:lnTo>
                  <a:lnTo>
                    <a:pt x="845953" y="128834"/>
                  </a:lnTo>
                  <a:lnTo>
                    <a:pt x="634465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726991" cy="333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349944" y="4664176"/>
            <a:ext cx="3478679" cy="978333"/>
            <a:chOff x="0" y="0"/>
            <a:chExt cx="916195" cy="25766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6195" cy="257668"/>
            </a:xfrm>
            <a:custGeom>
              <a:avLst/>
              <a:gdLst/>
              <a:ahLst/>
              <a:cxnLst/>
              <a:rect l="l" t="t" r="r" b="b"/>
              <a:pathLst>
                <a:path w="916195" h="257668">
                  <a:moveTo>
                    <a:pt x="687146" y="0"/>
                  </a:moveTo>
                  <a:lnTo>
                    <a:pt x="0" y="0"/>
                  </a:lnTo>
                  <a:lnTo>
                    <a:pt x="0" y="257668"/>
                  </a:lnTo>
                  <a:lnTo>
                    <a:pt x="687146" y="257668"/>
                  </a:lnTo>
                  <a:lnTo>
                    <a:pt x="916195" y="128834"/>
                  </a:lnTo>
                  <a:lnTo>
                    <a:pt x="687146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787355" cy="333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4408779" y="5642509"/>
            <a:ext cx="2950836" cy="4113451"/>
            <a:chOff x="0" y="0"/>
            <a:chExt cx="7620000" cy="10622241"/>
          </a:xfrm>
        </p:grpSpPr>
        <p:sp>
          <p:nvSpPr>
            <p:cNvPr id="39" name="Freeform 39"/>
            <p:cNvSpPr/>
            <p:nvPr/>
          </p:nvSpPr>
          <p:spPr>
            <a:xfrm>
              <a:off x="-1270" y="-2540"/>
              <a:ext cx="7623809" cy="10624781"/>
            </a:xfrm>
            <a:custGeom>
              <a:avLst/>
              <a:gdLst/>
              <a:ahLst/>
              <a:cxnLst/>
              <a:rect l="l" t="t" r="r" b="b"/>
              <a:pathLst>
                <a:path w="7623809" h="10624781">
                  <a:moveTo>
                    <a:pt x="3810" y="0"/>
                  </a:moveTo>
                  <a:lnTo>
                    <a:pt x="0" y="9734510"/>
                  </a:lnTo>
                  <a:lnTo>
                    <a:pt x="0" y="10092650"/>
                  </a:lnTo>
                  <a:lnTo>
                    <a:pt x="3591560" y="10095191"/>
                  </a:lnTo>
                  <a:lnTo>
                    <a:pt x="3810000" y="10624781"/>
                  </a:lnTo>
                  <a:lnTo>
                    <a:pt x="4028440" y="10095191"/>
                  </a:lnTo>
                  <a:lnTo>
                    <a:pt x="7620000" y="10097731"/>
                  </a:lnTo>
                  <a:lnTo>
                    <a:pt x="7620000" y="9739591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7749515" y="5596255"/>
            <a:ext cx="2950836" cy="4113451"/>
            <a:chOff x="0" y="0"/>
            <a:chExt cx="7620000" cy="10622241"/>
          </a:xfrm>
        </p:grpSpPr>
        <p:sp>
          <p:nvSpPr>
            <p:cNvPr id="41" name="Freeform 41"/>
            <p:cNvSpPr/>
            <p:nvPr/>
          </p:nvSpPr>
          <p:spPr>
            <a:xfrm>
              <a:off x="-1270" y="-2540"/>
              <a:ext cx="7623809" cy="10624781"/>
            </a:xfrm>
            <a:custGeom>
              <a:avLst/>
              <a:gdLst/>
              <a:ahLst/>
              <a:cxnLst/>
              <a:rect l="l" t="t" r="r" b="b"/>
              <a:pathLst>
                <a:path w="7623809" h="10624781">
                  <a:moveTo>
                    <a:pt x="3810" y="0"/>
                  </a:moveTo>
                  <a:lnTo>
                    <a:pt x="0" y="9734510"/>
                  </a:lnTo>
                  <a:lnTo>
                    <a:pt x="0" y="10092650"/>
                  </a:lnTo>
                  <a:lnTo>
                    <a:pt x="3591560" y="10095191"/>
                  </a:lnTo>
                  <a:lnTo>
                    <a:pt x="3810000" y="10624781"/>
                  </a:lnTo>
                  <a:lnTo>
                    <a:pt x="4028440" y="10095191"/>
                  </a:lnTo>
                  <a:lnTo>
                    <a:pt x="7620000" y="10097731"/>
                  </a:lnTo>
                  <a:lnTo>
                    <a:pt x="7620000" y="9739591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11114441" y="5596255"/>
            <a:ext cx="2950836" cy="4113451"/>
            <a:chOff x="0" y="0"/>
            <a:chExt cx="7620000" cy="10622241"/>
          </a:xfrm>
        </p:grpSpPr>
        <p:sp>
          <p:nvSpPr>
            <p:cNvPr id="43" name="Freeform 43"/>
            <p:cNvSpPr/>
            <p:nvPr/>
          </p:nvSpPr>
          <p:spPr>
            <a:xfrm>
              <a:off x="-1270" y="-2540"/>
              <a:ext cx="7623809" cy="10624781"/>
            </a:xfrm>
            <a:custGeom>
              <a:avLst/>
              <a:gdLst/>
              <a:ahLst/>
              <a:cxnLst/>
              <a:rect l="l" t="t" r="r" b="b"/>
              <a:pathLst>
                <a:path w="7623809" h="10624781">
                  <a:moveTo>
                    <a:pt x="3810" y="0"/>
                  </a:moveTo>
                  <a:lnTo>
                    <a:pt x="0" y="9734510"/>
                  </a:lnTo>
                  <a:lnTo>
                    <a:pt x="0" y="10092650"/>
                  </a:lnTo>
                  <a:lnTo>
                    <a:pt x="3591560" y="10095191"/>
                  </a:lnTo>
                  <a:lnTo>
                    <a:pt x="3810000" y="10624781"/>
                  </a:lnTo>
                  <a:lnTo>
                    <a:pt x="4028440" y="10095191"/>
                  </a:lnTo>
                  <a:lnTo>
                    <a:pt x="7620000" y="10097731"/>
                  </a:lnTo>
                  <a:lnTo>
                    <a:pt x="7620000" y="9739591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44" name="Group 44"/>
          <p:cNvGrpSpPr/>
          <p:nvPr/>
        </p:nvGrpSpPr>
        <p:grpSpPr>
          <a:xfrm rot="-10800000">
            <a:off x="14435669" y="5596255"/>
            <a:ext cx="2950836" cy="4113451"/>
            <a:chOff x="0" y="0"/>
            <a:chExt cx="7620000" cy="10622241"/>
          </a:xfrm>
        </p:grpSpPr>
        <p:sp>
          <p:nvSpPr>
            <p:cNvPr id="45" name="Freeform 45"/>
            <p:cNvSpPr/>
            <p:nvPr/>
          </p:nvSpPr>
          <p:spPr>
            <a:xfrm>
              <a:off x="-1270" y="-2540"/>
              <a:ext cx="7623809" cy="10624781"/>
            </a:xfrm>
            <a:custGeom>
              <a:avLst/>
              <a:gdLst/>
              <a:ahLst/>
              <a:cxnLst/>
              <a:rect l="l" t="t" r="r" b="b"/>
              <a:pathLst>
                <a:path w="7623809" h="10624781">
                  <a:moveTo>
                    <a:pt x="3810" y="0"/>
                  </a:moveTo>
                  <a:lnTo>
                    <a:pt x="0" y="9734510"/>
                  </a:lnTo>
                  <a:lnTo>
                    <a:pt x="0" y="10092650"/>
                  </a:lnTo>
                  <a:lnTo>
                    <a:pt x="3591560" y="10095191"/>
                  </a:lnTo>
                  <a:lnTo>
                    <a:pt x="3810000" y="10624781"/>
                  </a:lnTo>
                  <a:lnTo>
                    <a:pt x="4028440" y="10095191"/>
                  </a:lnTo>
                  <a:lnTo>
                    <a:pt x="7620000" y="10097731"/>
                  </a:lnTo>
                  <a:lnTo>
                    <a:pt x="7620000" y="9739591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id="46" name="TextBox 46"/>
          <p:cNvSpPr txBox="1"/>
          <p:nvPr/>
        </p:nvSpPr>
        <p:spPr>
          <a:xfrm>
            <a:off x="4328336" y="6024779"/>
            <a:ext cx="295083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Акції</a:t>
            </a:r>
            <a:r>
              <a:rPr lang="en-US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флешмоби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>
              <a:solidFill>
                <a:schemeClr val="bg1"/>
              </a:solidFill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День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добрих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справ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»: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заохочення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ввічливості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підтримки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«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Рука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допомоги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» –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учні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пишуть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побажання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один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одному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розміщують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класах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278208" y="4963160"/>
            <a:ext cx="321197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2. </a:t>
            </a:r>
            <a:r>
              <a:rPr lang="en-US" sz="23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Робота</a:t>
            </a:r>
            <a:r>
              <a:rPr lang="en-US" sz="23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3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учнями</a:t>
            </a:r>
            <a:endParaRPr lang="en-US" sz="2399" b="1" dirty="0">
              <a:solidFill>
                <a:srgbClr val="7030A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488373" y="4699317"/>
            <a:ext cx="321197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3.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Підготовка</a:t>
            </a: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педагогів</a:t>
            </a:r>
            <a:endParaRPr lang="en-US" sz="2499" b="1" dirty="0">
              <a:solidFill>
                <a:srgbClr val="7030A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861162" y="6118759"/>
            <a:ext cx="2728792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Семінари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тренінги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>
              <a:solidFill>
                <a:schemeClr val="bg1"/>
              </a:solidFill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розпізнавати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ознаки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жорстокого поводження</a:t>
            </a:r>
            <a:r>
              <a:rPr lang="en-US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?</a:t>
            </a:r>
            <a:endParaRPr lang="en-US" sz="1999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правильно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реагувати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конфлікти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між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учнями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788587" y="4735830"/>
            <a:ext cx="321197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4.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Співпраця</a:t>
            </a: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батьками</a:t>
            </a:r>
            <a:endParaRPr lang="en-US" sz="2499" b="1" dirty="0">
              <a:solidFill>
                <a:srgbClr val="7030A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1243277" y="6118759"/>
            <a:ext cx="265082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Батьківські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збори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консультації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>
              <a:solidFill>
                <a:schemeClr val="bg1"/>
              </a:solidFill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Ознаки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жорстокого поводження</a:t>
            </a:r>
            <a:r>
              <a:rPr lang="en-US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у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дитини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розпізнати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?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навчити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дитину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реагувати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19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різні форми насильства</a:t>
            </a:r>
            <a:r>
              <a:rPr lang="en-US" sz="19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?</a:t>
            </a:r>
            <a:endParaRPr lang="en-US" sz="1999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4302319" y="4782084"/>
            <a:ext cx="321197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5.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Адміністративні</a:t>
            </a:r>
            <a:r>
              <a:rPr lang="en-US" sz="2499" b="1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99" b="1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заходи</a:t>
            </a:r>
            <a:endParaRPr lang="en-US" sz="2499" b="1" dirty="0">
              <a:solidFill>
                <a:srgbClr val="7030A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4429191" y="6118759"/>
            <a:ext cx="2708074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Антибулінгова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політика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18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закладу</a:t>
            </a:r>
            <a:r>
              <a:rPr lang="en-US" sz="1899" dirty="0" smtClean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lang="en-US" sz="1899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schemeClr val="bg1"/>
              </a:solidFill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Чіткі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правила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поведінки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відповідальності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булінг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Робота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шкільної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комісії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питань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безпеки</a:t>
            </a:r>
            <a:r>
              <a:rPr lang="en-US" sz="1899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571572" y="3500426"/>
            <a:ext cx="1495577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ефективної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боротьби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з </a:t>
            </a:r>
            <a:r>
              <a:rPr lang="" sz="2599" b="1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насильством та жорстоким поводженням</a:t>
            </a:r>
            <a:r>
              <a:rPr lang="en-US" sz="2599" b="1" dirty="0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у </a:t>
            </a:r>
            <a:r>
              <a:rPr lang="" sz="2599" b="1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ліцеї</a:t>
            </a:r>
            <a:r>
              <a:rPr lang="en-US" sz="2599" b="1" dirty="0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впроваджува</a:t>
            </a:r>
            <a:r>
              <a:rPr lang="" sz="2599" b="1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лися</a:t>
            </a:r>
            <a:r>
              <a:rPr lang="en-US" sz="2599" b="1" dirty="0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комплексні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заходи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що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охоплюють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599" b="1" dirty="0" err="1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педагогів</a:t>
            </a:r>
            <a:r>
              <a:rPr lang="en-US" sz="2599" b="1" dirty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 і </a:t>
            </a:r>
            <a:r>
              <a:rPr lang="en-US" sz="2599" b="1" dirty="0" err="1" smtClean="0">
                <a:solidFill>
                  <a:srgbClr val="2C92D5"/>
                </a:solidFill>
                <a:latin typeface="Lora Bold"/>
                <a:ea typeface="Lora Bold"/>
                <a:cs typeface="Lora Bold"/>
                <a:sym typeface="Lora Bold"/>
              </a:rPr>
              <a:t>батьків</a:t>
            </a:r>
            <a:endParaRPr lang="en-US" sz="2599" b="1" dirty="0">
              <a:solidFill>
                <a:srgbClr val="2C92D5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695792" y="9755960"/>
            <a:ext cx="170582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Комплексна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реалізація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цих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заходів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допомог</a:t>
            </a:r>
            <a:r>
              <a:rPr lang="" sz="2299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л</a:t>
            </a:r>
            <a:r>
              <a:rPr lang="en-US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а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створити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безпечне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середовище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мінімізувати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9" dirty="0" err="1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прояви</a:t>
            </a:r>
            <a:r>
              <a:rPr lang="en-US" sz="2299" dirty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жорстокості</a:t>
            </a:r>
            <a:r>
              <a:rPr lang="en-US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в</a:t>
            </a:r>
            <a:r>
              <a:rPr lang="en-US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ліцеї</a:t>
            </a:r>
            <a:r>
              <a:rPr lang="en-US" sz="2299" dirty="0" smtClean="0">
                <a:solidFill>
                  <a:srgbClr val="348AE7"/>
                </a:solidFill>
                <a:latin typeface="Lora"/>
                <a:ea typeface="Lora"/>
                <a:cs typeface="Lora"/>
                <a:sym typeface="Lora"/>
              </a:rPr>
              <a:t>! </a:t>
            </a:r>
            <a:r>
              <a:rPr lang="en-US" sz="2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72474">
            <a:off x="-1092361" y="-1047235"/>
            <a:ext cx="3096042" cy="3147184"/>
          </a:xfrm>
          <a:custGeom>
            <a:avLst/>
            <a:gdLst/>
            <a:ahLst/>
            <a:cxnLst/>
            <a:rect l="l" t="t" r="r" b="b"/>
            <a:pathLst>
              <a:path w="3096042" h="3147184">
                <a:moveTo>
                  <a:pt x="0" y="0"/>
                </a:moveTo>
                <a:lnTo>
                  <a:pt x="3096042" y="0"/>
                </a:lnTo>
                <a:lnTo>
                  <a:pt x="3096042" y="3147184"/>
                </a:lnTo>
                <a:lnTo>
                  <a:pt x="0" y="31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92063" y="9081041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681927">
            <a:off x="14835265" y="7023641"/>
            <a:ext cx="4848071" cy="4114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47576" y="0"/>
            <a:ext cx="5362891" cy="4114800"/>
          </a:xfrm>
          <a:custGeom>
            <a:avLst/>
            <a:gdLst/>
            <a:ahLst/>
            <a:cxnLst/>
            <a:rect l="l" t="t" r="r" b="b"/>
            <a:pathLst>
              <a:path w="5362891" h="4114800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71305" y="178709"/>
            <a:ext cx="10363604" cy="1699981"/>
            <a:chOff x="0" y="0"/>
            <a:chExt cx="5816635" cy="954125"/>
          </a:xfrm>
        </p:grpSpPr>
        <p:sp>
          <p:nvSpPr>
            <p:cNvPr id="7" name="Freeform 7"/>
            <p:cNvSpPr/>
            <p:nvPr/>
          </p:nvSpPr>
          <p:spPr>
            <a:xfrm>
              <a:off x="2352" y="0"/>
              <a:ext cx="5811932" cy="954125"/>
            </a:xfrm>
            <a:custGeom>
              <a:avLst/>
              <a:gdLst/>
              <a:ahLst/>
              <a:cxnLst/>
              <a:rect l="l" t="t" r="r" b="b"/>
              <a:pathLst>
                <a:path w="5811932" h="954125">
                  <a:moveTo>
                    <a:pt x="5596143" y="0"/>
                  </a:moveTo>
                  <a:lnTo>
                    <a:pt x="12589" y="0"/>
                  </a:lnTo>
                  <a:cubicBezTo>
                    <a:pt x="8939" y="0"/>
                    <a:pt x="5485" y="1648"/>
                    <a:pt x="3188" y="4485"/>
                  </a:cubicBezTo>
                  <a:cubicBezTo>
                    <a:pt x="892" y="7321"/>
                    <a:pt x="0" y="11043"/>
                    <a:pt x="760" y="14613"/>
                  </a:cubicBezTo>
                  <a:lnTo>
                    <a:pt x="197736" y="939512"/>
                  </a:lnTo>
                  <a:cubicBezTo>
                    <a:pt x="199551" y="948033"/>
                    <a:pt x="207076" y="954125"/>
                    <a:pt x="215789" y="954125"/>
                  </a:cubicBezTo>
                  <a:lnTo>
                    <a:pt x="5799343" y="954125"/>
                  </a:lnTo>
                  <a:cubicBezTo>
                    <a:pt x="5802992" y="954125"/>
                    <a:pt x="5806447" y="952477"/>
                    <a:pt x="5808743" y="949640"/>
                  </a:cubicBezTo>
                  <a:cubicBezTo>
                    <a:pt x="5811039" y="946803"/>
                    <a:pt x="5811932" y="943081"/>
                    <a:pt x="5811171" y="939512"/>
                  </a:cubicBezTo>
                  <a:lnTo>
                    <a:pt x="5614196" y="14613"/>
                  </a:lnTo>
                  <a:cubicBezTo>
                    <a:pt x="5612381" y="6092"/>
                    <a:pt x="5604855" y="0"/>
                    <a:pt x="559614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5613435" cy="992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5660" y="1820636"/>
            <a:ext cx="15238144" cy="806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6745" lvl="1" indent="-308372" algn="l">
              <a:lnSpc>
                <a:spcPts val="3999"/>
              </a:lnSpc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охорона і захист прав та інтересів дітей;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психологічний супровід психічного, розумового, соціального і фізичного розвитку здобувачів освіти;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психологічна діагностика та аналіз динаміки психічного, розумового і соціального розвитку здобувачів освіти;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психологічний супровід адаптації до умов освітнього процесу;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психологічна допомога дітям з ООП та з числа ВПО;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подолання тривожності у дітей під час воєнного стану;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реалізація розвивальних, профілактичних, просвітницьких, корекційних програм з урахуванням індивідуальних, гендерних, вікових особливостей здобувачів освіти;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консультативна допомога всім учасникам освітнього процесу з питань навчання, виховання здобувачів освіти, особистісного та професійного розвитку; </a:t>
            </a:r>
          </a:p>
          <a:p>
            <a:pPr marL="616745" lvl="1" indent="-308372" algn="l">
              <a:lnSpc>
                <a:spcPts val="3999"/>
              </a:lnSpc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залучення учнівської молоді в суспільно корисній діяльності;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упровадження політики академічної доброчесності у школі; </a:t>
            </a:r>
          </a:p>
          <a:p>
            <a:pPr marL="616745" lvl="1" indent="-308372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856">
                <a:solidFill>
                  <a:srgbClr val="2855BF"/>
                </a:solidFill>
                <a:latin typeface="Lora"/>
                <a:ea typeface="Lora"/>
                <a:cs typeface="Lora"/>
                <a:sym typeface="Lora"/>
              </a:rPr>
              <a:t>розбудова безпечного і здорового освітнього середовища у Новій українській школі;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824281" y="526357"/>
            <a:ext cx="1739045" cy="1570931"/>
          </a:xfrm>
          <a:custGeom>
            <a:avLst/>
            <a:gdLst/>
            <a:ahLst/>
            <a:cxnLst/>
            <a:rect l="l" t="t" r="r" b="b"/>
            <a:pathLst>
              <a:path w="1739045" h="1570931">
                <a:moveTo>
                  <a:pt x="0" y="0"/>
                </a:moveTo>
                <a:lnTo>
                  <a:pt x="1739045" y="0"/>
                </a:lnTo>
                <a:lnTo>
                  <a:pt x="1739045" y="1570931"/>
                </a:lnTo>
                <a:lnTo>
                  <a:pt x="0" y="1570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87899" y="597852"/>
            <a:ext cx="9743083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2855BF"/>
                </a:solidFill>
                <a:latin typeface="Lora Bold"/>
                <a:ea typeface="Lora Bold"/>
                <a:cs typeface="Lora Bold"/>
                <a:sym typeface="Lora Bold"/>
              </a:rPr>
              <a:t>Діяльність психологічної служби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917077" y="1028700"/>
            <a:ext cx="10642861" cy="106428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03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 flipH="1">
            <a:off x="4519376" y="-134687"/>
            <a:ext cx="4624624" cy="10421687"/>
          </a:xfrm>
          <a:custGeom>
            <a:avLst/>
            <a:gdLst/>
            <a:ahLst/>
            <a:cxnLst/>
            <a:rect l="l" t="t" r="r" b="b"/>
            <a:pathLst>
              <a:path w="4624624" h="10421687">
                <a:moveTo>
                  <a:pt x="4624624" y="0"/>
                </a:moveTo>
                <a:lnTo>
                  <a:pt x="0" y="0"/>
                </a:lnTo>
                <a:lnTo>
                  <a:pt x="0" y="10421687"/>
                </a:lnTo>
                <a:lnTo>
                  <a:pt x="4624624" y="10421687"/>
                </a:lnTo>
                <a:lnTo>
                  <a:pt x="46246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458325" y="4710452"/>
            <a:ext cx="7171705" cy="1388996"/>
            <a:chOff x="0" y="0"/>
            <a:chExt cx="209833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41650" y="4854708"/>
            <a:ext cx="1100485" cy="11004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58325" y="7721382"/>
            <a:ext cx="7171705" cy="1584696"/>
            <a:chOff x="0" y="0"/>
            <a:chExt cx="2098337" cy="4636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8337" cy="463659"/>
            </a:xfrm>
            <a:custGeom>
              <a:avLst/>
              <a:gdLst/>
              <a:ahLst/>
              <a:cxnLst/>
              <a:rect l="l" t="t" r="r" b="b"/>
              <a:pathLst>
                <a:path w="2098337" h="463659">
                  <a:moveTo>
                    <a:pt x="1895137" y="0"/>
                  </a:moveTo>
                  <a:cubicBezTo>
                    <a:pt x="2007361" y="0"/>
                    <a:pt x="2098337" y="103794"/>
                    <a:pt x="2098337" y="231830"/>
                  </a:cubicBezTo>
                  <a:cubicBezTo>
                    <a:pt x="2098337" y="359865"/>
                    <a:pt x="2007361" y="463659"/>
                    <a:pt x="1895137" y="463659"/>
                  </a:cubicBezTo>
                  <a:lnTo>
                    <a:pt x="203200" y="463659"/>
                  </a:lnTo>
                  <a:cubicBezTo>
                    <a:pt x="90976" y="463659"/>
                    <a:pt x="0" y="359865"/>
                    <a:pt x="0" y="231830"/>
                  </a:cubicBezTo>
                  <a:cubicBezTo>
                    <a:pt x="0" y="10379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8337" cy="501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41650" y="7865638"/>
            <a:ext cx="1100485" cy="110048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58325" y="6215917"/>
            <a:ext cx="7171705" cy="1388996"/>
            <a:chOff x="0" y="0"/>
            <a:chExt cx="2098337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41650" y="6360173"/>
            <a:ext cx="1100485" cy="11004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953598" y="5219974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2"/>
                </a:lnTo>
                <a:lnTo>
                  <a:pt x="0" y="369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953598" y="6725440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53598" y="8230905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144000" y="420773"/>
            <a:ext cx="8339851" cy="70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4868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Академічна доброчесність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458325" y="3207156"/>
            <a:ext cx="7171705" cy="1388996"/>
            <a:chOff x="0" y="0"/>
            <a:chExt cx="2098337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41650" y="3351412"/>
            <a:ext cx="1100485" cy="110048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9953598" y="3742673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0087595" y="3533162"/>
            <a:ext cx="717170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AFAFA"/>
                </a:solidFill>
                <a:latin typeface="Lora"/>
                <a:ea typeface="Lora"/>
                <a:cs typeface="Lora"/>
                <a:sym typeface="Lora"/>
              </a:rPr>
              <a:t>старанність, самостійність у навчанні;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942139" y="4923811"/>
            <a:ext cx="51946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E"/>
                </a:solidFill>
                <a:latin typeface="Lora"/>
                <a:ea typeface="Lora"/>
                <a:cs typeface="Lora"/>
                <a:sym typeface="Lora"/>
              </a:rPr>
              <a:t>відповідальність за власні вчинки і чесне здобуття оцінок;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716614" y="6474170"/>
            <a:ext cx="51946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E"/>
                </a:solidFill>
                <a:latin typeface="Lora"/>
                <a:ea typeface="Lora"/>
                <a:cs typeface="Lora"/>
                <a:sym typeface="Lora"/>
              </a:rPr>
              <a:t>толерування думок інших, взаємоповага та підтримка;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942139" y="8062113"/>
            <a:ext cx="519462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E"/>
                </a:solidFill>
                <a:latin typeface="Lora"/>
                <a:ea typeface="Lora"/>
                <a:cs typeface="Lora"/>
                <a:sym typeface="Lora"/>
              </a:rPr>
              <a:t>гідна та моральна поведінка під час навчального процесу та поза ним.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641650" y="1019580"/>
            <a:ext cx="6276777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FBB111"/>
                </a:solidFill>
                <a:latin typeface="Lora Bold"/>
                <a:ea typeface="Lora Bold"/>
                <a:cs typeface="Lora Bold"/>
                <a:sym typeface="Lora Bold"/>
              </a:rPr>
              <a:t>Основні принципи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FBB111"/>
                </a:solidFill>
                <a:latin typeface="Lora Bold"/>
                <a:ea typeface="Lora Bold"/>
                <a:cs typeface="Lora Bold"/>
                <a:sym typeface="Lora Bold"/>
              </a:rPr>
              <a:t> академічної доброчесності:</a:t>
            </a: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8"/>
          <a:srcRect l="7690" t="18539"/>
          <a:stretch>
            <a:fillRect/>
          </a:stretch>
        </p:blipFill>
        <p:spPr bwMode="auto">
          <a:xfrm>
            <a:off x="0" y="4286244"/>
            <a:ext cx="8080710" cy="401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765399" cy="9258300"/>
          </a:xfrm>
          <a:custGeom>
            <a:avLst/>
            <a:gdLst/>
            <a:ahLst/>
            <a:cxnLst/>
            <a:rect l="l" t="t" r="r" b="b"/>
            <a:pathLst>
              <a:path w="7765399" h="9258300">
                <a:moveTo>
                  <a:pt x="0" y="0"/>
                </a:moveTo>
                <a:lnTo>
                  <a:pt x="7765399" y="0"/>
                </a:lnTo>
                <a:lnTo>
                  <a:pt x="776539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35337" y="1934818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491179" y="1592291"/>
            <a:ext cx="6812785" cy="681278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7388562" y="2471248"/>
            <a:ext cx="10668000" cy="779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обговорення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завдань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Положення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про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академічну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доброчесність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закладу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»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засіданнях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МК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внесення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коректив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;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" sz="2699" smtClean="0">
              <a:solidFill>
                <a:srgbClr val="1A1A1A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ru-RU" sz="2699" dirty="0" smtClean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В</a:t>
            </a:r>
            <a:r>
              <a:rPr lang="" sz="2699" smtClean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ебінари, онлайн зустрічі</a:t>
            </a:r>
            <a:r>
              <a:rPr lang="en-US" sz="2699" dirty="0" smtClean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вчителів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здобувачів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(«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Академічна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доброчесність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актуальність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основні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аспекти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», 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Академічна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доброчесність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Плагіат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його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види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», 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Охорона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інтелектуальної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власності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запобігання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поширенню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плагіату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»);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виховні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бесіди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;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наради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(«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Дотримання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ст.42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Закону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України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“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Про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освіту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щодо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порушення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академічної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доброчесності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”», 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Про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запобігання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протидію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корупції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закладі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», «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Реалізація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заходів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забезпечення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політики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академічної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доброчесності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у 2024/2025 </a:t>
            </a:r>
            <a:r>
              <a:rPr lang="en-US" sz="2699" dirty="0" err="1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н.р</a:t>
            </a:r>
            <a:r>
              <a:rPr lang="en-US" sz="2699" dirty="0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.»).</a:t>
            </a:r>
          </a:p>
        </p:txBody>
      </p:sp>
      <p:sp>
        <p:nvSpPr>
          <p:cNvPr id="10" name="Freeform 10"/>
          <p:cNvSpPr/>
          <p:nvPr/>
        </p:nvSpPr>
        <p:spPr>
          <a:xfrm>
            <a:off x="6515685" y="2522346"/>
            <a:ext cx="678799" cy="678799"/>
          </a:xfrm>
          <a:custGeom>
            <a:avLst/>
            <a:gdLst/>
            <a:ahLst/>
            <a:cxnLst/>
            <a:rect l="l" t="t" r="r" b="b"/>
            <a:pathLst>
              <a:path w="678799" h="678799">
                <a:moveTo>
                  <a:pt x="0" y="0"/>
                </a:moveTo>
                <a:lnTo>
                  <a:pt x="678799" y="0"/>
                </a:lnTo>
                <a:lnTo>
                  <a:pt x="678799" y="678800"/>
                </a:lnTo>
                <a:lnTo>
                  <a:pt x="0" y="678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34979" y="971550"/>
            <a:ext cx="9027914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У рамках реалізації цього напрямку роботи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A1A1A"/>
                </a:solidFill>
                <a:latin typeface="Lora"/>
                <a:ea typeface="Lora"/>
                <a:cs typeface="Lora"/>
                <a:sym typeface="Lora"/>
              </a:rPr>
              <a:t>у 2024/2025 н.р. було проведено низку заходів:</a:t>
            </a:r>
          </a:p>
        </p:txBody>
      </p:sp>
      <p:sp>
        <p:nvSpPr>
          <p:cNvPr id="12" name="Freeform 12"/>
          <p:cNvSpPr/>
          <p:nvPr/>
        </p:nvSpPr>
        <p:spPr>
          <a:xfrm>
            <a:off x="6495580" y="4289750"/>
            <a:ext cx="678799" cy="678799"/>
          </a:xfrm>
          <a:custGeom>
            <a:avLst/>
            <a:gdLst/>
            <a:ahLst/>
            <a:cxnLst/>
            <a:rect l="l" t="t" r="r" b="b"/>
            <a:pathLst>
              <a:path w="678799" h="678799">
                <a:moveTo>
                  <a:pt x="0" y="0"/>
                </a:moveTo>
                <a:lnTo>
                  <a:pt x="678799" y="0"/>
                </a:lnTo>
                <a:lnTo>
                  <a:pt x="678799" y="678800"/>
                </a:lnTo>
                <a:lnTo>
                  <a:pt x="0" y="678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15685" y="6572542"/>
            <a:ext cx="678799" cy="678799"/>
          </a:xfrm>
          <a:custGeom>
            <a:avLst/>
            <a:gdLst/>
            <a:ahLst/>
            <a:cxnLst/>
            <a:rect l="l" t="t" r="r" b="b"/>
            <a:pathLst>
              <a:path w="678799" h="678799">
                <a:moveTo>
                  <a:pt x="0" y="0"/>
                </a:moveTo>
                <a:lnTo>
                  <a:pt x="678799" y="0"/>
                </a:lnTo>
                <a:lnTo>
                  <a:pt x="678799" y="678799"/>
                </a:lnTo>
                <a:lnTo>
                  <a:pt x="0" y="67879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515685" y="7737116"/>
            <a:ext cx="678799" cy="678799"/>
          </a:xfrm>
          <a:custGeom>
            <a:avLst/>
            <a:gdLst/>
            <a:ahLst/>
            <a:cxnLst/>
            <a:rect l="l" t="t" r="r" b="b"/>
            <a:pathLst>
              <a:path w="678799" h="678799">
                <a:moveTo>
                  <a:pt x="0" y="0"/>
                </a:moveTo>
                <a:lnTo>
                  <a:pt x="678799" y="0"/>
                </a:lnTo>
                <a:lnTo>
                  <a:pt x="678799" y="678799"/>
                </a:lnTo>
                <a:lnTo>
                  <a:pt x="0" y="67879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Рисунок 14"/>
          <p:cNvPicPr/>
          <p:nvPr/>
        </p:nvPicPr>
        <p:blipFill>
          <a:blip r:embed="rId10"/>
          <a:srcRect l="16720" t="20342" r="13709" b="15898"/>
          <a:stretch>
            <a:fillRect/>
          </a:stretch>
        </p:blipFill>
        <p:spPr bwMode="auto">
          <a:xfrm>
            <a:off x="0" y="2643170"/>
            <a:ext cx="5786478" cy="46434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2976" y="3940182"/>
            <a:ext cx="2713673" cy="5609659"/>
          </a:xfrm>
          <a:custGeom>
            <a:avLst/>
            <a:gdLst/>
            <a:ahLst/>
            <a:cxnLst/>
            <a:rect l="l" t="t" r="r" b="b"/>
            <a:pathLst>
              <a:path w="2713673" h="5609659">
                <a:moveTo>
                  <a:pt x="0" y="0"/>
                </a:moveTo>
                <a:lnTo>
                  <a:pt x="2713672" y="0"/>
                </a:lnTo>
                <a:lnTo>
                  <a:pt x="2713672" y="5609659"/>
                </a:lnTo>
                <a:lnTo>
                  <a:pt x="0" y="5609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18547" y="2988799"/>
            <a:ext cx="1193640" cy="1193640"/>
          </a:xfrm>
          <a:custGeom>
            <a:avLst/>
            <a:gdLst/>
            <a:ahLst/>
            <a:cxnLst/>
            <a:rect l="l" t="t" r="r" b="b"/>
            <a:pathLst>
              <a:path w="1193640" h="1193640">
                <a:moveTo>
                  <a:pt x="0" y="0"/>
                </a:moveTo>
                <a:lnTo>
                  <a:pt x="1193640" y="0"/>
                </a:lnTo>
                <a:lnTo>
                  <a:pt x="1193640" y="1193639"/>
                </a:lnTo>
                <a:lnTo>
                  <a:pt x="0" y="11936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1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39410" y="4613289"/>
            <a:ext cx="1426170" cy="1426170"/>
          </a:xfrm>
          <a:custGeom>
            <a:avLst/>
            <a:gdLst/>
            <a:ahLst/>
            <a:cxnLst/>
            <a:rect l="l" t="t" r="r" b="b"/>
            <a:pathLst>
              <a:path w="1426170" h="1426170">
                <a:moveTo>
                  <a:pt x="0" y="0"/>
                </a:moveTo>
                <a:lnTo>
                  <a:pt x="1426170" y="0"/>
                </a:lnTo>
                <a:lnTo>
                  <a:pt x="1426170" y="1426170"/>
                </a:lnTo>
                <a:lnTo>
                  <a:pt x="0" y="142617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1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64619" y="6553436"/>
            <a:ext cx="1426170" cy="1426170"/>
          </a:xfrm>
          <a:custGeom>
            <a:avLst/>
            <a:gdLst/>
            <a:ahLst/>
            <a:cxnLst/>
            <a:rect l="l" t="t" r="r" b="b"/>
            <a:pathLst>
              <a:path w="1426170" h="1426170">
                <a:moveTo>
                  <a:pt x="0" y="0"/>
                </a:moveTo>
                <a:lnTo>
                  <a:pt x="1426169" y="0"/>
                </a:lnTo>
                <a:lnTo>
                  <a:pt x="1426169" y="1426170"/>
                </a:lnTo>
                <a:lnTo>
                  <a:pt x="0" y="142617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1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51534" y="7740415"/>
            <a:ext cx="1426170" cy="1426170"/>
          </a:xfrm>
          <a:custGeom>
            <a:avLst/>
            <a:gdLst/>
            <a:ahLst/>
            <a:cxnLst/>
            <a:rect l="l" t="t" r="r" b="b"/>
            <a:pathLst>
              <a:path w="1426170" h="1426170">
                <a:moveTo>
                  <a:pt x="0" y="0"/>
                </a:moveTo>
                <a:lnTo>
                  <a:pt x="1426170" y="0"/>
                </a:lnTo>
                <a:lnTo>
                  <a:pt x="1426170" y="1426170"/>
                </a:lnTo>
                <a:lnTo>
                  <a:pt x="0" y="142617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9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79087" y="948232"/>
            <a:ext cx="13929825" cy="1064796"/>
            <a:chOff x="0" y="0"/>
            <a:chExt cx="6346625" cy="4851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46625" cy="485136"/>
            </a:xfrm>
            <a:custGeom>
              <a:avLst/>
              <a:gdLst/>
              <a:ahLst/>
              <a:cxnLst/>
              <a:rect l="l" t="t" r="r" b="b"/>
              <a:pathLst>
                <a:path w="6346625" h="485136">
                  <a:moveTo>
                    <a:pt x="203200" y="0"/>
                  </a:moveTo>
                  <a:lnTo>
                    <a:pt x="6346625" y="0"/>
                  </a:lnTo>
                  <a:lnTo>
                    <a:pt x="6143425" y="485136"/>
                  </a:lnTo>
                  <a:lnTo>
                    <a:pt x="0" y="485136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28575"/>
              <a:ext cx="6143425" cy="513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896841" y="1440272"/>
            <a:ext cx="3414225" cy="1064796"/>
            <a:chOff x="0" y="0"/>
            <a:chExt cx="1555569" cy="4851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5569" cy="485136"/>
            </a:xfrm>
            <a:custGeom>
              <a:avLst/>
              <a:gdLst/>
              <a:ahLst/>
              <a:cxnLst/>
              <a:rect l="l" t="t" r="r" b="b"/>
              <a:pathLst>
                <a:path w="1555569" h="485136">
                  <a:moveTo>
                    <a:pt x="203200" y="0"/>
                  </a:moveTo>
                  <a:lnTo>
                    <a:pt x="1555569" y="0"/>
                  </a:lnTo>
                  <a:lnTo>
                    <a:pt x="1352369" y="485136"/>
                  </a:lnTo>
                  <a:lnTo>
                    <a:pt x="0" y="485136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C29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28575"/>
              <a:ext cx="1352369" cy="513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423663" y="496302"/>
            <a:ext cx="3871425" cy="1064796"/>
            <a:chOff x="0" y="0"/>
            <a:chExt cx="1763876" cy="4851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3876" cy="485136"/>
            </a:xfrm>
            <a:custGeom>
              <a:avLst/>
              <a:gdLst/>
              <a:ahLst/>
              <a:cxnLst/>
              <a:rect l="l" t="t" r="r" b="b"/>
              <a:pathLst>
                <a:path w="1763876" h="485136">
                  <a:moveTo>
                    <a:pt x="203200" y="0"/>
                  </a:moveTo>
                  <a:lnTo>
                    <a:pt x="1763876" y="0"/>
                  </a:lnTo>
                  <a:lnTo>
                    <a:pt x="1560676" y="485136"/>
                  </a:lnTo>
                  <a:lnTo>
                    <a:pt x="0" y="485136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C29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28575"/>
              <a:ext cx="1560676" cy="513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9835219" y="7629071"/>
            <a:ext cx="2808298" cy="0"/>
          </a:xfrm>
          <a:prstGeom prst="line">
            <a:avLst/>
          </a:prstGeom>
          <a:ln w="19050" cap="flat">
            <a:solidFill>
              <a:srgbClr val="373A3B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7" name="AutoShape 17"/>
          <p:cNvSpPr/>
          <p:nvPr/>
        </p:nvSpPr>
        <p:spPr>
          <a:xfrm>
            <a:off x="9835219" y="5633071"/>
            <a:ext cx="2812206" cy="0"/>
          </a:xfrm>
          <a:prstGeom prst="line">
            <a:avLst/>
          </a:prstGeom>
          <a:ln w="19050" cap="flat">
            <a:solidFill>
              <a:srgbClr val="373A3B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8" name="AutoShape 18"/>
          <p:cNvSpPr/>
          <p:nvPr/>
        </p:nvSpPr>
        <p:spPr>
          <a:xfrm>
            <a:off x="5584291" y="6610329"/>
            <a:ext cx="2795752" cy="0"/>
          </a:xfrm>
          <a:prstGeom prst="line">
            <a:avLst/>
          </a:prstGeom>
          <a:ln w="19050" cap="flat">
            <a:solidFill>
              <a:srgbClr val="373A3B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5584291" y="8646843"/>
            <a:ext cx="2795752" cy="0"/>
          </a:xfrm>
          <a:prstGeom prst="line">
            <a:avLst/>
          </a:prstGeom>
          <a:ln w="19050" cap="flat">
            <a:solidFill>
              <a:srgbClr val="373A3B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5735535" y="4591283"/>
            <a:ext cx="2737700" cy="12481"/>
          </a:xfrm>
          <a:prstGeom prst="line">
            <a:avLst/>
          </a:prstGeom>
          <a:ln w="19050" cap="flat">
            <a:solidFill>
              <a:srgbClr val="373A3B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3518058" y="3698986"/>
            <a:ext cx="2066233" cy="1266037"/>
          </a:xfrm>
          <a:custGeom>
            <a:avLst/>
            <a:gdLst/>
            <a:ahLst/>
            <a:cxnLst/>
            <a:rect l="l" t="t" r="r" b="b"/>
            <a:pathLst>
              <a:path w="2066233" h="1266037">
                <a:moveTo>
                  <a:pt x="0" y="0"/>
                </a:moveTo>
                <a:lnTo>
                  <a:pt x="2066233" y="0"/>
                </a:lnTo>
                <a:lnTo>
                  <a:pt x="2066233" y="1266038"/>
                </a:lnTo>
                <a:lnTo>
                  <a:pt x="0" y="126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956077" y="966196"/>
            <a:ext cx="12375845" cy="147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Створення простору інформаційної взаємодії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та соціально-культурної комунікації учасників освітнього процесу</a:t>
            </a: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endParaRPr/>
          </a:p>
        </p:txBody>
      </p:sp>
      <p:sp>
        <p:nvSpPr>
          <p:cNvPr id="23" name="TextBox 23"/>
          <p:cNvSpPr txBox="1"/>
          <p:nvPr/>
        </p:nvSpPr>
        <p:spPr>
          <a:xfrm>
            <a:off x="1475223" y="5010764"/>
            <a:ext cx="5735535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Забезпечення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і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педагогів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необхідною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навчальною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художньою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літературою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1687416" y="6131960"/>
            <a:ext cx="577816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Співпраця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з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педагогами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створенні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ресурсів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підтримки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освітнього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процесу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9669" y="9128485"/>
            <a:ext cx="703186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Організація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інтерактивних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заходів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спрямованих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формування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інформаційної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грамотності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10927064" y="7834238"/>
            <a:ext cx="6018808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Пошук нових шляхів комплектування бібліотеки</a:t>
            </a:r>
          </a:p>
        </p:txBody>
      </p:sp>
      <p:sp>
        <p:nvSpPr>
          <p:cNvPr id="27" name="Freeform 27"/>
          <p:cNvSpPr/>
          <p:nvPr/>
        </p:nvSpPr>
        <p:spPr>
          <a:xfrm>
            <a:off x="12820982" y="4773421"/>
            <a:ext cx="2066233" cy="1266037"/>
          </a:xfrm>
          <a:custGeom>
            <a:avLst/>
            <a:gdLst/>
            <a:ahLst/>
            <a:cxnLst/>
            <a:rect l="l" t="t" r="r" b="b"/>
            <a:pathLst>
              <a:path w="2066233" h="1266037">
                <a:moveTo>
                  <a:pt x="0" y="0"/>
                </a:moveTo>
                <a:lnTo>
                  <a:pt x="2066233" y="0"/>
                </a:lnTo>
                <a:lnTo>
                  <a:pt x="2066233" y="1266038"/>
                </a:lnTo>
                <a:lnTo>
                  <a:pt x="0" y="126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903352" y="6798151"/>
            <a:ext cx="2066233" cy="1266037"/>
          </a:xfrm>
          <a:custGeom>
            <a:avLst/>
            <a:gdLst/>
            <a:ahLst/>
            <a:cxnLst/>
            <a:rect l="l" t="t" r="r" b="b"/>
            <a:pathLst>
              <a:path w="2066233" h="1266037">
                <a:moveTo>
                  <a:pt x="0" y="0"/>
                </a:moveTo>
                <a:lnTo>
                  <a:pt x="2066233" y="0"/>
                </a:lnTo>
                <a:lnTo>
                  <a:pt x="2066233" y="1266038"/>
                </a:lnTo>
                <a:lnTo>
                  <a:pt x="0" y="126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518058" y="5855888"/>
            <a:ext cx="2066233" cy="1266037"/>
          </a:xfrm>
          <a:custGeom>
            <a:avLst/>
            <a:gdLst/>
            <a:ahLst/>
            <a:cxnLst/>
            <a:rect l="l" t="t" r="r" b="b"/>
            <a:pathLst>
              <a:path w="2066233" h="1266037">
                <a:moveTo>
                  <a:pt x="0" y="0"/>
                </a:moveTo>
                <a:lnTo>
                  <a:pt x="2066233" y="0"/>
                </a:lnTo>
                <a:lnTo>
                  <a:pt x="2066233" y="1266037"/>
                </a:lnTo>
                <a:lnTo>
                  <a:pt x="0" y="1266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518058" y="7811788"/>
            <a:ext cx="2066233" cy="1266037"/>
          </a:xfrm>
          <a:custGeom>
            <a:avLst/>
            <a:gdLst/>
            <a:ahLst/>
            <a:cxnLst/>
            <a:rect l="l" t="t" r="r" b="b"/>
            <a:pathLst>
              <a:path w="2066233" h="1266037">
                <a:moveTo>
                  <a:pt x="0" y="0"/>
                </a:moveTo>
                <a:lnTo>
                  <a:pt x="2066233" y="0"/>
                </a:lnTo>
                <a:lnTo>
                  <a:pt x="2066233" y="1266037"/>
                </a:lnTo>
                <a:lnTo>
                  <a:pt x="0" y="1266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046216" y="2812784"/>
            <a:ext cx="14047193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 2024-2025 н. р. шкільна бібліотека працювала за такими напрямами: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75223" y="7228421"/>
            <a:ext cx="573553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Проведення літературних конкурсів, тематичних виставок, обговорень книг.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2536" y="4615190"/>
            <a:ext cx="5575215" cy="681609"/>
            <a:chOff x="0" y="0"/>
            <a:chExt cx="4986220" cy="609600"/>
          </a:xfrm>
        </p:grpSpPr>
        <p:sp>
          <p:nvSpPr>
            <p:cNvPr id="3" name="Freeform 3"/>
            <p:cNvSpPr/>
            <p:nvPr/>
          </p:nvSpPr>
          <p:spPr>
            <a:xfrm>
              <a:off x="2699" y="0"/>
              <a:ext cx="4980822" cy="609600"/>
            </a:xfrm>
            <a:custGeom>
              <a:avLst/>
              <a:gdLst/>
              <a:ahLst/>
              <a:cxnLst/>
              <a:rect l="l" t="t" r="r" b="b"/>
              <a:pathLst>
                <a:path w="4980822" h="609600">
                  <a:moveTo>
                    <a:pt x="4769212" y="0"/>
                  </a:moveTo>
                  <a:lnTo>
                    <a:pt x="8410" y="0"/>
                  </a:lnTo>
                  <a:cubicBezTo>
                    <a:pt x="5836" y="0"/>
                    <a:pt x="3419" y="1237"/>
                    <a:pt x="1914" y="3325"/>
                  </a:cubicBezTo>
                  <a:cubicBezTo>
                    <a:pt x="410" y="5413"/>
                    <a:pt x="0" y="8097"/>
                    <a:pt x="814" y="10539"/>
                  </a:cubicBezTo>
                  <a:lnTo>
                    <a:pt x="196988" y="599061"/>
                  </a:lnTo>
                  <a:cubicBezTo>
                    <a:pt x="199086" y="605355"/>
                    <a:pt x="204976" y="609600"/>
                    <a:pt x="211610" y="609600"/>
                  </a:cubicBezTo>
                  <a:lnTo>
                    <a:pt x="4972412" y="609600"/>
                  </a:lnTo>
                  <a:cubicBezTo>
                    <a:pt x="4974986" y="609600"/>
                    <a:pt x="4977403" y="608363"/>
                    <a:pt x="4978908" y="606275"/>
                  </a:cubicBezTo>
                  <a:cubicBezTo>
                    <a:pt x="4980412" y="604187"/>
                    <a:pt x="4980822" y="601503"/>
                    <a:pt x="4980008" y="599061"/>
                  </a:cubicBezTo>
                  <a:lnTo>
                    <a:pt x="4783834" y="10539"/>
                  </a:lnTo>
                  <a:cubicBezTo>
                    <a:pt x="4781736" y="4245"/>
                    <a:pt x="4775846" y="0"/>
                    <a:pt x="476921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47625"/>
              <a:ext cx="478302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4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98654" y="4670726"/>
            <a:ext cx="5002105" cy="681609"/>
            <a:chOff x="0" y="0"/>
            <a:chExt cx="4473657" cy="609600"/>
          </a:xfrm>
        </p:grpSpPr>
        <p:sp>
          <p:nvSpPr>
            <p:cNvPr id="6" name="Freeform 6"/>
            <p:cNvSpPr/>
            <p:nvPr/>
          </p:nvSpPr>
          <p:spPr>
            <a:xfrm>
              <a:off x="3008" y="0"/>
              <a:ext cx="4467640" cy="609600"/>
            </a:xfrm>
            <a:custGeom>
              <a:avLst/>
              <a:gdLst/>
              <a:ahLst/>
              <a:cxnLst/>
              <a:rect l="l" t="t" r="r" b="b"/>
              <a:pathLst>
                <a:path w="4467640" h="609600">
                  <a:moveTo>
                    <a:pt x="4255067" y="0"/>
                  </a:moveTo>
                  <a:lnTo>
                    <a:pt x="9374" y="0"/>
                  </a:lnTo>
                  <a:cubicBezTo>
                    <a:pt x="6505" y="0"/>
                    <a:pt x="3811" y="1379"/>
                    <a:pt x="2134" y="3706"/>
                  </a:cubicBezTo>
                  <a:cubicBezTo>
                    <a:pt x="457" y="6033"/>
                    <a:pt x="0" y="9025"/>
                    <a:pt x="907" y="11746"/>
                  </a:cubicBezTo>
                  <a:lnTo>
                    <a:pt x="196277" y="597854"/>
                  </a:lnTo>
                  <a:cubicBezTo>
                    <a:pt x="198615" y="604868"/>
                    <a:pt x="205180" y="609600"/>
                    <a:pt x="212574" y="609600"/>
                  </a:cubicBezTo>
                  <a:lnTo>
                    <a:pt x="4458267" y="609600"/>
                  </a:lnTo>
                  <a:cubicBezTo>
                    <a:pt x="4461136" y="609600"/>
                    <a:pt x="4463830" y="608221"/>
                    <a:pt x="4465507" y="605894"/>
                  </a:cubicBezTo>
                  <a:cubicBezTo>
                    <a:pt x="4467185" y="603567"/>
                    <a:pt x="4467641" y="600575"/>
                    <a:pt x="4466734" y="597854"/>
                  </a:cubicBezTo>
                  <a:lnTo>
                    <a:pt x="4271365" y="11746"/>
                  </a:lnTo>
                  <a:cubicBezTo>
                    <a:pt x="4269026" y="4732"/>
                    <a:pt x="4262461" y="0"/>
                    <a:pt x="42550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427045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34583" y="4439465"/>
            <a:ext cx="1538485" cy="906579"/>
            <a:chOff x="0" y="0"/>
            <a:chExt cx="1034505" cy="609600"/>
          </a:xfrm>
        </p:grpSpPr>
        <p:sp>
          <p:nvSpPr>
            <p:cNvPr id="9" name="Freeform 9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55866" y="4495001"/>
            <a:ext cx="1538485" cy="906579"/>
            <a:chOff x="0" y="0"/>
            <a:chExt cx="1034505" cy="609600"/>
          </a:xfrm>
        </p:grpSpPr>
        <p:sp>
          <p:nvSpPr>
            <p:cNvPr id="12" name="Freeform 12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994125" y="4514051"/>
            <a:ext cx="581303" cy="707337"/>
          </a:xfrm>
          <a:custGeom>
            <a:avLst/>
            <a:gdLst/>
            <a:ahLst/>
            <a:cxnLst/>
            <a:rect l="l" t="t" r="r" b="b"/>
            <a:pathLst>
              <a:path w="581303" h="707337">
                <a:moveTo>
                  <a:pt x="0" y="0"/>
                </a:moveTo>
                <a:lnTo>
                  <a:pt x="581302" y="0"/>
                </a:lnTo>
                <a:lnTo>
                  <a:pt x="581302" y="707338"/>
                </a:lnTo>
                <a:lnTo>
                  <a:pt x="0" y="70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 flipH="1">
            <a:off x="11711556" y="473809"/>
            <a:ext cx="7735657" cy="6788039"/>
          </a:xfrm>
          <a:custGeom>
            <a:avLst/>
            <a:gdLst/>
            <a:ahLst/>
            <a:cxnLst/>
            <a:rect l="l" t="t" r="r" b="b"/>
            <a:pathLst>
              <a:path w="7735657" h="6788039">
                <a:moveTo>
                  <a:pt x="7735658" y="0"/>
                </a:moveTo>
                <a:lnTo>
                  <a:pt x="0" y="0"/>
                </a:lnTo>
                <a:lnTo>
                  <a:pt x="0" y="6788039"/>
                </a:lnTo>
                <a:lnTo>
                  <a:pt x="7735658" y="6788039"/>
                </a:lnTo>
                <a:lnTo>
                  <a:pt x="77356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2212232" y="3957676"/>
            <a:ext cx="8166999" cy="7421760"/>
          </a:xfrm>
          <a:custGeom>
            <a:avLst/>
            <a:gdLst/>
            <a:ahLst/>
            <a:cxnLst/>
            <a:rect l="l" t="t" r="r" b="b"/>
            <a:pathLst>
              <a:path w="8166999" h="7421760">
                <a:moveTo>
                  <a:pt x="0" y="0"/>
                </a:moveTo>
                <a:lnTo>
                  <a:pt x="8166998" y="0"/>
                </a:lnTo>
                <a:lnTo>
                  <a:pt x="8166998" y="7421760"/>
                </a:lnTo>
                <a:lnTo>
                  <a:pt x="0" y="7421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042425" y="3585056"/>
            <a:ext cx="6737837" cy="7840392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7964"/>
              <a:ext cx="698500" cy="796872"/>
            </a:xfrm>
            <a:custGeom>
              <a:avLst/>
              <a:gdLst/>
              <a:ahLst/>
              <a:cxnLst/>
              <a:rect l="l" t="t" r="r" b="b"/>
              <a:pathLst>
                <a:path w="698500" h="796872">
                  <a:moveTo>
                    <a:pt x="385097" y="12892"/>
                  </a:moveTo>
                  <a:lnTo>
                    <a:pt x="662653" y="174380"/>
                  </a:lnTo>
                  <a:cubicBezTo>
                    <a:pt x="684847" y="187292"/>
                    <a:pt x="698500" y="211032"/>
                    <a:pt x="698500" y="236708"/>
                  </a:cubicBezTo>
                  <a:lnTo>
                    <a:pt x="698500" y="560163"/>
                  </a:lnTo>
                  <a:cubicBezTo>
                    <a:pt x="698500" y="585840"/>
                    <a:pt x="684847" y="609580"/>
                    <a:pt x="662653" y="622492"/>
                  </a:cubicBezTo>
                  <a:lnTo>
                    <a:pt x="385097" y="783980"/>
                  </a:lnTo>
                  <a:cubicBezTo>
                    <a:pt x="362938" y="796872"/>
                    <a:pt x="335562" y="796872"/>
                    <a:pt x="313403" y="783980"/>
                  </a:cubicBezTo>
                  <a:lnTo>
                    <a:pt x="35847" y="622492"/>
                  </a:lnTo>
                  <a:cubicBezTo>
                    <a:pt x="13653" y="609580"/>
                    <a:pt x="0" y="585840"/>
                    <a:pt x="0" y="560163"/>
                  </a:cubicBezTo>
                  <a:lnTo>
                    <a:pt x="0" y="236708"/>
                  </a:lnTo>
                  <a:cubicBezTo>
                    <a:pt x="0" y="211032"/>
                    <a:pt x="13653" y="187292"/>
                    <a:pt x="35847" y="174380"/>
                  </a:cubicBezTo>
                  <a:lnTo>
                    <a:pt x="313403" y="12892"/>
                  </a:lnTo>
                  <a:cubicBezTo>
                    <a:pt x="335562" y="0"/>
                    <a:pt x="362938" y="0"/>
                    <a:pt x="385097" y="12892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21" name="Freeform 21"/>
          <p:cNvSpPr/>
          <p:nvPr/>
        </p:nvSpPr>
        <p:spPr>
          <a:xfrm rot="-5400000">
            <a:off x="10959448" y="-40142"/>
            <a:ext cx="5024185" cy="4565728"/>
          </a:xfrm>
          <a:custGeom>
            <a:avLst/>
            <a:gdLst/>
            <a:ahLst/>
            <a:cxnLst/>
            <a:rect l="l" t="t" r="r" b="b"/>
            <a:pathLst>
              <a:path w="5024185" h="4565728">
                <a:moveTo>
                  <a:pt x="0" y="0"/>
                </a:moveTo>
                <a:lnTo>
                  <a:pt x="5024185" y="0"/>
                </a:lnTo>
                <a:lnTo>
                  <a:pt x="5024185" y="4565728"/>
                </a:lnTo>
                <a:lnTo>
                  <a:pt x="0" y="456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42000"/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390175" y="135558"/>
            <a:ext cx="3854195" cy="4484882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6298"/>
              <a:ext cx="698500" cy="800204"/>
            </a:xfrm>
            <a:custGeom>
              <a:avLst/>
              <a:gdLst/>
              <a:ahLst/>
              <a:cxnLst/>
              <a:rect l="l" t="t" r="r" b="b"/>
              <a:pathLst>
                <a:path w="698500" h="800204">
                  <a:moveTo>
                    <a:pt x="377599" y="10196"/>
                  </a:moveTo>
                  <a:lnTo>
                    <a:pt x="670151" y="180408"/>
                  </a:lnTo>
                  <a:cubicBezTo>
                    <a:pt x="687702" y="190620"/>
                    <a:pt x="698500" y="209394"/>
                    <a:pt x="698500" y="229700"/>
                  </a:cubicBezTo>
                  <a:lnTo>
                    <a:pt x="698500" y="570504"/>
                  </a:lnTo>
                  <a:cubicBezTo>
                    <a:pt x="698500" y="590810"/>
                    <a:pt x="687702" y="609584"/>
                    <a:pt x="670151" y="619796"/>
                  </a:cubicBezTo>
                  <a:lnTo>
                    <a:pt x="377599" y="790008"/>
                  </a:lnTo>
                  <a:cubicBezTo>
                    <a:pt x="360075" y="800204"/>
                    <a:pt x="338425" y="800204"/>
                    <a:pt x="320901" y="790008"/>
                  </a:cubicBezTo>
                  <a:lnTo>
                    <a:pt x="28349" y="619796"/>
                  </a:lnTo>
                  <a:cubicBezTo>
                    <a:pt x="10798" y="609584"/>
                    <a:pt x="0" y="590810"/>
                    <a:pt x="0" y="570504"/>
                  </a:cubicBezTo>
                  <a:lnTo>
                    <a:pt x="0" y="229700"/>
                  </a:lnTo>
                  <a:cubicBezTo>
                    <a:pt x="0" y="209394"/>
                    <a:pt x="10798" y="190620"/>
                    <a:pt x="28349" y="180408"/>
                  </a:cubicBezTo>
                  <a:lnTo>
                    <a:pt x="320901" y="10196"/>
                  </a:lnTo>
                  <a:cubicBezTo>
                    <a:pt x="338425" y="0"/>
                    <a:pt x="360075" y="0"/>
                    <a:pt x="377599" y="1019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682322" y="489874"/>
            <a:ext cx="3246771" cy="3778060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4328"/>
              <a:ext cx="698500" cy="804143"/>
            </a:xfrm>
            <a:custGeom>
              <a:avLst/>
              <a:gdLst/>
              <a:ahLst/>
              <a:cxnLst/>
              <a:rect l="l" t="t" r="r" b="b"/>
              <a:pathLst>
                <a:path w="698500" h="804143">
                  <a:moveTo>
                    <a:pt x="368733" y="7008"/>
                  </a:moveTo>
                  <a:lnTo>
                    <a:pt x="679017" y="187536"/>
                  </a:lnTo>
                  <a:cubicBezTo>
                    <a:pt x="691079" y="194554"/>
                    <a:pt x="698500" y="207457"/>
                    <a:pt x="698500" y="221413"/>
                  </a:cubicBezTo>
                  <a:lnTo>
                    <a:pt x="698500" y="582731"/>
                  </a:lnTo>
                  <a:cubicBezTo>
                    <a:pt x="698500" y="596687"/>
                    <a:pt x="691079" y="609590"/>
                    <a:pt x="679017" y="616608"/>
                  </a:cubicBezTo>
                  <a:lnTo>
                    <a:pt x="368733" y="797136"/>
                  </a:lnTo>
                  <a:cubicBezTo>
                    <a:pt x="356689" y="804144"/>
                    <a:pt x="341811" y="804144"/>
                    <a:pt x="329767" y="797136"/>
                  </a:cubicBezTo>
                  <a:lnTo>
                    <a:pt x="19483" y="616608"/>
                  </a:lnTo>
                  <a:cubicBezTo>
                    <a:pt x="7421" y="609590"/>
                    <a:pt x="0" y="596687"/>
                    <a:pt x="0" y="582731"/>
                  </a:cubicBezTo>
                  <a:lnTo>
                    <a:pt x="0" y="221413"/>
                  </a:lnTo>
                  <a:cubicBezTo>
                    <a:pt x="0" y="207457"/>
                    <a:pt x="7421" y="194554"/>
                    <a:pt x="19483" y="187536"/>
                  </a:cubicBezTo>
                  <a:lnTo>
                    <a:pt x="329767" y="7008"/>
                  </a:lnTo>
                  <a:cubicBezTo>
                    <a:pt x="341811" y="0"/>
                    <a:pt x="356689" y="0"/>
                    <a:pt x="368733" y="7008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94590" t="-759" r="-19904" b="-3332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1283926" y="4594560"/>
            <a:ext cx="682364" cy="682364"/>
          </a:xfrm>
          <a:custGeom>
            <a:avLst/>
            <a:gdLst/>
            <a:ahLst/>
            <a:cxnLst/>
            <a:rect l="l" t="t" r="r" b="b"/>
            <a:pathLst>
              <a:path w="682364" h="682364">
                <a:moveTo>
                  <a:pt x="0" y="0"/>
                </a:moveTo>
                <a:lnTo>
                  <a:pt x="682364" y="0"/>
                </a:lnTo>
                <a:lnTo>
                  <a:pt x="682364" y="682365"/>
                </a:lnTo>
                <a:lnTo>
                  <a:pt x="0" y="68236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70302" y="5544456"/>
            <a:ext cx="5602767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06"/>
              </a:lnSpc>
            </a:pPr>
            <a:r>
              <a:rPr lang="" sz="2345" spc="-23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</a:t>
            </a:r>
            <a:r>
              <a:rPr lang="en-US" sz="2345" spc="-23" dirty="0" err="1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себічний</a:t>
            </a:r>
            <a:r>
              <a:rPr lang="en-US" sz="2345" spc="-23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розвиток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виховання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соціалізація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особистості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яка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здатна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життя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суспільстві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цивілізованої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взаємодії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природою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має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прагнення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самовдосконалення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навчання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впродовж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життя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готова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свідомого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життєвого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вибору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самореалізації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відповідальності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трудової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діяльності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громадянської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45" spc="-23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активності</a:t>
            </a:r>
            <a:r>
              <a:rPr lang="en-US" sz="2345" spc="-23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39246" y="5544456"/>
            <a:ext cx="5186971" cy="370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6"/>
              </a:lnSpc>
            </a:pPr>
            <a:r>
              <a:rPr lang="en-US" sz="2345" spc="-23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Створення сучасного закладу успішної особистості, що</a:t>
            </a:r>
          </a:p>
          <a:p>
            <a:pPr algn="l">
              <a:lnSpc>
                <a:spcPts val="3706"/>
              </a:lnSpc>
            </a:pPr>
            <a:r>
              <a:rPr lang="en-US" sz="2345" spc="-23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розкриває інтелектуальний потенціал формуванням</a:t>
            </a:r>
          </a:p>
          <a:p>
            <a:pPr algn="l">
              <a:lnSpc>
                <a:spcPts val="3706"/>
              </a:lnSpc>
            </a:pPr>
            <a:r>
              <a:rPr lang="en-US" sz="2345" spc="-23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ключових компетентностей, є носієм загальнолюдських</a:t>
            </a:r>
          </a:p>
          <a:p>
            <a:pPr marL="0" lvl="0" indent="0" algn="l">
              <a:lnSpc>
                <a:spcPts val="3706"/>
              </a:lnSpc>
            </a:pPr>
            <a:r>
              <a:rPr lang="en-US" sz="2345" spc="-23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цінностей, має почуття національної і власної гідності.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9832" y="4725069"/>
            <a:ext cx="4425217" cy="50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Місія закладу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639246" y="4771081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005BBB"/>
                </a:solidFill>
                <a:latin typeface="Barlow Bold"/>
                <a:ea typeface="Barlow Bold"/>
                <a:cs typeface="Barlow Bold"/>
                <a:sym typeface="Barlow Bold"/>
              </a:rPr>
              <a:t>Візія закладу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-386336" y="1189804"/>
            <a:ext cx="11387096" cy="1349271"/>
            <a:chOff x="0" y="0"/>
            <a:chExt cx="5144684" cy="609600"/>
          </a:xfrm>
        </p:grpSpPr>
        <p:sp>
          <p:nvSpPr>
            <p:cNvPr id="32" name="Freeform 32"/>
            <p:cNvSpPr/>
            <p:nvPr/>
          </p:nvSpPr>
          <p:spPr>
            <a:xfrm>
              <a:off x="3304" y="0"/>
              <a:ext cx="5138077" cy="609600"/>
            </a:xfrm>
            <a:custGeom>
              <a:avLst/>
              <a:gdLst/>
              <a:ahLst/>
              <a:cxnLst/>
              <a:rect l="l" t="t" r="r" b="b"/>
              <a:pathLst>
                <a:path w="5138077" h="609600">
                  <a:moveTo>
                    <a:pt x="4924583" y="0"/>
                  </a:moveTo>
                  <a:lnTo>
                    <a:pt x="10294" y="0"/>
                  </a:lnTo>
                  <a:cubicBezTo>
                    <a:pt x="7143" y="0"/>
                    <a:pt x="4185" y="1514"/>
                    <a:pt x="2343" y="4070"/>
                  </a:cubicBezTo>
                  <a:cubicBezTo>
                    <a:pt x="501" y="6626"/>
                    <a:pt x="0" y="9911"/>
                    <a:pt x="996" y="12900"/>
                  </a:cubicBezTo>
                  <a:lnTo>
                    <a:pt x="195596" y="596700"/>
                  </a:lnTo>
                  <a:cubicBezTo>
                    <a:pt x="198164" y="604404"/>
                    <a:pt x="205373" y="609600"/>
                    <a:pt x="213494" y="609600"/>
                  </a:cubicBezTo>
                  <a:lnTo>
                    <a:pt x="5127783" y="609600"/>
                  </a:lnTo>
                  <a:cubicBezTo>
                    <a:pt x="5130933" y="609600"/>
                    <a:pt x="5133891" y="608086"/>
                    <a:pt x="5135733" y="605530"/>
                  </a:cubicBezTo>
                  <a:cubicBezTo>
                    <a:pt x="5137576" y="602974"/>
                    <a:pt x="5138077" y="599689"/>
                    <a:pt x="5137080" y="596700"/>
                  </a:cubicBezTo>
                  <a:lnTo>
                    <a:pt x="4942481" y="12900"/>
                  </a:lnTo>
                  <a:cubicBezTo>
                    <a:pt x="4939912" y="5196"/>
                    <a:pt x="4932703" y="0"/>
                    <a:pt x="49245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4941484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00002" y="1214410"/>
            <a:ext cx="97132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813"/>
              </a:lnSpc>
            </a:pPr>
            <a:r>
              <a:rPr lang="en-US" sz="4456" b="1" spc="-111" dirty="0" smtClean="0">
                <a:solidFill>
                  <a:srgbClr val="348AE7"/>
                </a:solidFill>
                <a:latin typeface="Lora Bold"/>
                <a:ea typeface="Lora Bold"/>
                <a:cs typeface="Lora Bold"/>
                <a:sym typeface="Lora Bold"/>
              </a:rPr>
              <a:t>Н</a:t>
            </a:r>
            <a:r>
              <a:rPr lang="" sz="4456" b="1" spc="-111" smtClean="0">
                <a:solidFill>
                  <a:srgbClr val="348AE7"/>
                </a:solidFill>
                <a:latin typeface="Lora Bold"/>
                <a:ea typeface="Lora Bold"/>
                <a:cs typeface="Lora Bold"/>
                <a:sym typeface="Lora Bold"/>
              </a:rPr>
              <a:t>ЕСОЛОНСЬКИЙ ЛІЦЕЙ БРОНИКІВСЬКОЇ СІЛЬСЬКОЇ РАДИ</a:t>
            </a:r>
            <a:endParaRPr lang="en-US" sz="4456" b="1" spc="-111" dirty="0">
              <a:solidFill>
                <a:srgbClr val="348AE7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02794" y="3091026"/>
            <a:ext cx="8744510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Кредо</a:t>
            </a:r>
            <a:r>
              <a:rPr lang="en-US" sz="2999" b="1" dirty="0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999" b="1" dirty="0" err="1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закладу</a:t>
            </a:r>
            <a:r>
              <a:rPr lang="en-US" sz="2999" b="1" dirty="0" smtClean="0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  <a:endParaRPr lang="" sz="2999" b="1" smtClean="0">
              <a:solidFill>
                <a:srgbClr val="3891EE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 smtClean="0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999" b="1" i="1" dirty="0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«</a:t>
            </a:r>
            <a:r>
              <a:rPr lang="en-US" sz="2999" b="1" i="1" dirty="0" err="1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Від</a:t>
            </a:r>
            <a:r>
              <a:rPr lang="en-US" sz="2999" b="1" i="1" dirty="0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999" b="1" i="1" dirty="0" err="1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красивого</a:t>
            </a:r>
            <a:r>
              <a:rPr lang="en-US" sz="2999" b="1" i="1" dirty="0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999" b="1" i="1" dirty="0" err="1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до</a:t>
            </a:r>
            <a:r>
              <a:rPr lang="en-US" sz="2999" b="1" i="1" dirty="0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999" b="1" i="1" dirty="0" err="1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людяного</a:t>
            </a:r>
            <a:r>
              <a:rPr lang="en-US" sz="2999" b="1" i="1" dirty="0">
                <a:solidFill>
                  <a:srgbClr val="3891E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»...</a:t>
            </a: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11" cstate="print"/>
          <a:srcRect t="7054" b="29460"/>
          <a:stretch>
            <a:fillRect/>
          </a:stretch>
        </p:blipFill>
        <p:spPr bwMode="auto">
          <a:xfrm>
            <a:off x="13144528" y="5786442"/>
            <a:ext cx="6574042" cy="314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68321" y="-842907"/>
            <a:ext cx="3936643" cy="3383052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13595" y="0"/>
              <a:ext cx="785610" cy="698500"/>
            </a:xfrm>
            <a:custGeom>
              <a:avLst/>
              <a:gdLst/>
              <a:ahLst/>
              <a:cxnLst/>
              <a:rect l="l" t="t" r="r" b="b"/>
              <a:pathLst>
                <a:path w="785610" h="698500">
                  <a:moveTo>
                    <a:pt x="763601" y="410445"/>
                  </a:moveTo>
                  <a:lnTo>
                    <a:pt x="631609" y="637305"/>
                  </a:lnTo>
                  <a:cubicBezTo>
                    <a:pt x="609566" y="675192"/>
                    <a:pt x="569039" y="698500"/>
                    <a:pt x="525206" y="698500"/>
                  </a:cubicBezTo>
                  <a:lnTo>
                    <a:pt x="260404" y="698500"/>
                  </a:lnTo>
                  <a:cubicBezTo>
                    <a:pt x="216571" y="698500"/>
                    <a:pt x="176044" y="675192"/>
                    <a:pt x="154001" y="637305"/>
                  </a:cubicBezTo>
                  <a:lnTo>
                    <a:pt x="22009" y="410445"/>
                  </a:lnTo>
                  <a:cubicBezTo>
                    <a:pt x="0" y="372617"/>
                    <a:pt x="0" y="325883"/>
                    <a:pt x="22009" y="288055"/>
                  </a:cubicBezTo>
                  <a:lnTo>
                    <a:pt x="154001" y="61195"/>
                  </a:lnTo>
                  <a:cubicBezTo>
                    <a:pt x="176044" y="23308"/>
                    <a:pt x="216571" y="0"/>
                    <a:pt x="260404" y="0"/>
                  </a:cubicBezTo>
                  <a:lnTo>
                    <a:pt x="525206" y="0"/>
                  </a:lnTo>
                  <a:cubicBezTo>
                    <a:pt x="569039" y="0"/>
                    <a:pt x="609566" y="23308"/>
                    <a:pt x="631609" y="61195"/>
                  </a:cubicBezTo>
                  <a:lnTo>
                    <a:pt x="763601" y="288055"/>
                  </a:lnTo>
                  <a:cubicBezTo>
                    <a:pt x="785610" y="325883"/>
                    <a:pt x="785610" y="372617"/>
                    <a:pt x="763601" y="410445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51509">
            <a:off x="-682589" y="1617634"/>
            <a:ext cx="19653179" cy="5355491"/>
          </a:xfrm>
          <a:custGeom>
            <a:avLst/>
            <a:gdLst/>
            <a:ahLst/>
            <a:cxnLst/>
            <a:rect l="l" t="t" r="r" b="b"/>
            <a:pathLst>
              <a:path w="19653179" h="5355491">
                <a:moveTo>
                  <a:pt x="0" y="0"/>
                </a:moveTo>
                <a:lnTo>
                  <a:pt x="19653178" y="0"/>
                </a:lnTo>
                <a:lnTo>
                  <a:pt x="19653178" y="5355491"/>
                </a:lnTo>
                <a:lnTo>
                  <a:pt x="0" y="5355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104003" y="4354008"/>
            <a:ext cx="486375" cy="48637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03200" y="63500"/>
              <a:ext cx="406400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01888" y="4486618"/>
            <a:ext cx="507800" cy="1546213"/>
            <a:chOff x="0" y="0"/>
            <a:chExt cx="848604" cy="2583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8604" cy="2583934"/>
            </a:xfrm>
            <a:custGeom>
              <a:avLst/>
              <a:gdLst/>
              <a:ahLst/>
              <a:cxnLst/>
              <a:rect l="l" t="t" r="r" b="b"/>
              <a:pathLst>
                <a:path w="848604" h="2583934">
                  <a:moveTo>
                    <a:pt x="424302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2583934"/>
                  </a:lnTo>
                  <a:lnTo>
                    <a:pt x="645404" y="2583934"/>
                  </a:lnTo>
                  <a:lnTo>
                    <a:pt x="645404" y="406400"/>
                  </a:lnTo>
                  <a:lnTo>
                    <a:pt x="848604" y="406400"/>
                  </a:lnTo>
                  <a:lnTo>
                    <a:pt x="424302" y="0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203200" y="63500"/>
              <a:ext cx="442204" cy="252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47191" y="5697307"/>
            <a:ext cx="486375" cy="938984"/>
            <a:chOff x="0" y="0"/>
            <a:chExt cx="812800" cy="15691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569172"/>
            </a:xfrm>
            <a:custGeom>
              <a:avLst/>
              <a:gdLst/>
              <a:ahLst/>
              <a:cxnLst/>
              <a:rect l="l" t="t" r="r" b="b"/>
              <a:pathLst>
                <a:path w="812800" h="1569172">
                  <a:moveTo>
                    <a:pt x="406400" y="1569172"/>
                  </a:moveTo>
                  <a:lnTo>
                    <a:pt x="0" y="1162772"/>
                  </a:lnTo>
                  <a:lnTo>
                    <a:pt x="203200" y="1162772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1162772"/>
                  </a:lnTo>
                  <a:lnTo>
                    <a:pt x="812800" y="1162772"/>
                  </a:lnTo>
                  <a:lnTo>
                    <a:pt x="406400" y="1569172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203200" y="-38100"/>
              <a:ext cx="406400" cy="1505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813446" y="5869117"/>
            <a:ext cx="486375" cy="1534348"/>
            <a:chOff x="0" y="0"/>
            <a:chExt cx="812800" cy="25641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2564106"/>
            </a:xfrm>
            <a:custGeom>
              <a:avLst/>
              <a:gdLst/>
              <a:ahLst/>
              <a:cxnLst/>
              <a:rect l="l" t="t" r="r" b="b"/>
              <a:pathLst>
                <a:path w="812800" h="2564106">
                  <a:moveTo>
                    <a:pt x="406400" y="2564106"/>
                  </a:moveTo>
                  <a:lnTo>
                    <a:pt x="0" y="2157706"/>
                  </a:lnTo>
                  <a:lnTo>
                    <a:pt x="203200" y="2157706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2157706"/>
                  </a:lnTo>
                  <a:lnTo>
                    <a:pt x="812800" y="2157706"/>
                  </a:lnTo>
                  <a:lnTo>
                    <a:pt x="406400" y="2564106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203200" y="-38100"/>
              <a:ext cx="406400" cy="2500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36414" y="4354008"/>
            <a:ext cx="486375" cy="1918105"/>
            <a:chOff x="0" y="0"/>
            <a:chExt cx="812800" cy="32054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3205416"/>
            </a:xfrm>
            <a:custGeom>
              <a:avLst/>
              <a:gdLst/>
              <a:ahLst/>
              <a:cxnLst/>
              <a:rect l="l" t="t" r="r" b="b"/>
              <a:pathLst>
                <a:path w="812800" h="3205416">
                  <a:moveTo>
                    <a:pt x="406400" y="3205416"/>
                  </a:moveTo>
                  <a:lnTo>
                    <a:pt x="0" y="2799016"/>
                  </a:lnTo>
                  <a:lnTo>
                    <a:pt x="203200" y="2799016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2799016"/>
                  </a:lnTo>
                  <a:lnTo>
                    <a:pt x="812800" y="2799016"/>
                  </a:lnTo>
                  <a:lnTo>
                    <a:pt x="406400" y="3205416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203200" y="-38100"/>
              <a:ext cx="406400" cy="3141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481376" y="1967945"/>
            <a:ext cx="482183" cy="1546213"/>
            <a:chOff x="0" y="0"/>
            <a:chExt cx="805794" cy="2583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5794" cy="2583934"/>
            </a:xfrm>
            <a:custGeom>
              <a:avLst/>
              <a:gdLst/>
              <a:ahLst/>
              <a:cxnLst/>
              <a:rect l="l" t="t" r="r" b="b"/>
              <a:pathLst>
                <a:path w="805794" h="2583934">
                  <a:moveTo>
                    <a:pt x="402897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2583934"/>
                  </a:lnTo>
                  <a:lnTo>
                    <a:pt x="602594" y="2583934"/>
                  </a:lnTo>
                  <a:lnTo>
                    <a:pt x="602594" y="406400"/>
                  </a:lnTo>
                  <a:lnTo>
                    <a:pt x="805794" y="406400"/>
                  </a:lnTo>
                  <a:lnTo>
                    <a:pt x="402897" y="0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203200" y="63500"/>
              <a:ext cx="399394" cy="252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710849" y="6462850"/>
            <a:ext cx="3252710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Впровадження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роботу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бібліотеки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нових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технологій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методів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" sz="1899" b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є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ктної</a:t>
            </a:r>
            <a:r>
              <a:rPr lang="en-US" sz="1899" b="1" dirty="0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діяльності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оновлення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електронних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баз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даних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обліку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книжкового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фонду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963559" y="4183149"/>
            <a:ext cx="4324441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Систематична робота бібліотекаря зі збереження та розширення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книжкового фонду; формування книжкового фонду, основу якого складала українська книга; розширення книжкового фонду засобами проведення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доброчинних акцій «Подаруй книгу бібліотеці».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6407648" y="2575174"/>
            <a:ext cx="585833" cy="1375838"/>
            <a:chOff x="0" y="0"/>
            <a:chExt cx="668155" cy="15691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155" cy="1569172"/>
            </a:xfrm>
            <a:custGeom>
              <a:avLst/>
              <a:gdLst/>
              <a:ahLst/>
              <a:cxnLst/>
              <a:rect l="l" t="t" r="r" b="b"/>
              <a:pathLst>
                <a:path w="668155" h="1569172">
                  <a:moveTo>
                    <a:pt x="334077" y="1569172"/>
                  </a:moveTo>
                  <a:lnTo>
                    <a:pt x="0" y="1162772"/>
                  </a:lnTo>
                  <a:lnTo>
                    <a:pt x="203200" y="1162772"/>
                  </a:lnTo>
                  <a:lnTo>
                    <a:pt x="203200" y="0"/>
                  </a:lnTo>
                  <a:lnTo>
                    <a:pt x="464955" y="0"/>
                  </a:lnTo>
                  <a:lnTo>
                    <a:pt x="464955" y="1162772"/>
                  </a:lnTo>
                  <a:lnTo>
                    <a:pt x="668155" y="1162772"/>
                  </a:lnTo>
                  <a:lnTo>
                    <a:pt x="334077" y="1569172"/>
                  </a:ln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203200" y="-38100"/>
              <a:ext cx="261755" cy="1505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03308" y="463911"/>
            <a:ext cx="10363604" cy="1699981"/>
            <a:chOff x="0" y="0"/>
            <a:chExt cx="5816635" cy="954125"/>
          </a:xfrm>
        </p:grpSpPr>
        <p:sp>
          <p:nvSpPr>
            <p:cNvPr id="31" name="Freeform 31"/>
            <p:cNvSpPr/>
            <p:nvPr/>
          </p:nvSpPr>
          <p:spPr>
            <a:xfrm>
              <a:off x="2352" y="0"/>
              <a:ext cx="5811932" cy="954125"/>
            </a:xfrm>
            <a:custGeom>
              <a:avLst/>
              <a:gdLst/>
              <a:ahLst/>
              <a:cxnLst/>
              <a:rect l="l" t="t" r="r" b="b"/>
              <a:pathLst>
                <a:path w="5811932" h="954125">
                  <a:moveTo>
                    <a:pt x="5596143" y="0"/>
                  </a:moveTo>
                  <a:lnTo>
                    <a:pt x="12589" y="0"/>
                  </a:lnTo>
                  <a:cubicBezTo>
                    <a:pt x="8939" y="0"/>
                    <a:pt x="5485" y="1648"/>
                    <a:pt x="3188" y="4485"/>
                  </a:cubicBezTo>
                  <a:cubicBezTo>
                    <a:pt x="892" y="7321"/>
                    <a:pt x="0" y="11043"/>
                    <a:pt x="760" y="14613"/>
                  </a:cubicBezTo>
                  <a:lnTo>
                    <a:pt x="197736" y="939512"/>
                  </a:lnTo>
                  <a:cubicBezTo>
                    <a:pt x="199551" y="948033"/>
                    <a:pt x="207076" y="954125"/>
                    <a:pt x="215789" y="954125"/>
                  </a:cubicBezTo>
                  <a:lnTo>
                    <a:pt x="5799343" y="954125"/>
                  </a:lnTo>
                  <a:cubicBezTo>
                    <a:pt x="5802992" y="954125"/>
                    <a:pt x="5806447" y="952477"/>
                    <a:pt x="5808743" y="949640"/>
                  </a:cubicBezTo>
                  <a:cubicBezTo>
                    <a:pt x="5811039" y="946803"/>
                    <a:pt x="5811932" y="943081"/>
                    <a:pt x="5811171" y="939512"/>
                  </a:cubicBezTo>
                  <a:lnTo>
                    <a:pt x="5614196" y="14613"/>
                  </a:lnTo>
                  <a:cubicBezTo>
                    <a:pt x="5612381" y="6092"/>
                    <a:pt x="5604855" y="0"/>
                    <a:pt x="559614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5613435" cy="992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268644" y="7887980"/>
            <a:ext cx="4733209" cy="4067602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16018" y="0"/>
              <a:ext cx="780763" cy="698500"/>
            </a:xfrm>
            <a:custGeom>
              <a:avLst/>
              <a:gdLst/>
              <a:ahLst/>
              <a:cxnLst/>
              <a:rect l="l" t="t" r="r" b="b"/>
              <a:pathLst>
                <a:path w="780763" h="698500">
                  <a:moveTo>
                    <a:pt x="754831" y="421353"/>
                  </a:moveTo>
                  <a:lnTo>
                    <a:pt x="635533" y="626397"/>
                  </a:lnTo>
                  <a:cubicBezTo>
                    <a:pt x="609560" y="671038"/>
                    <a:pt x="561810" y="698500"/>
                    <a:pt x="510163" y="698500"/>
                  </a:cubicBezTo>
                  <a:lnTo>
                    <a:pt x="270601" y="698500"/>
                  </a:lnTo>
                  <a:cubicBezTo>
                    <a:pt x="218954" y="698500"/>
                    <a:pt x="171204" y="671038"/>
                    <a:pt x="145231" y="626397"/>
                  </a:cubicBezTo>
                  <a:lnTo>
                    <a:pt x="25933" y="421353"/>
                  </a:lnTo>
                  <a:cubicBezTo>
                    <a:pt x="0" y="376782"/>
                    <a:pt x="0" y="321718"/>
                    <a:pt x="25933" y="277147"/>
                  </a:cubicBezTo>
                  <a:lnTo>
                    <a:pt x="145231" y="72103"/>
                  </a:lnTo>
                  <a:cubicBezTo>
                    <a:pt x="171204" y="27462"/>
                    <a:pt x="218954" y="0"/>
                    <a:pt x="270601" y="0"/>
                  </a:cubicBezTo>
                  <a:lnTo>
                    <a:pt x="510163" y="0"/>
                  </a:lnTo>
                  <a:cubicBezTo>
                    <a:pt x="561810" y="0"/>
                    <a:pt x="609560" y="27462"/>
                    <a:pt x="635533" y="72103"/>
                  </a:cubicBezTo>
                  <a:lnTo>
                    <a:pt x="754831" y="277147"/>
                  </a:lnTo>
                  <a:cubicBezTo>
                    <a:pt x="780764" y="321718"/>
                    <a:pt x="780764" y="376782"/>
                    <a:pt x="754831" y="42135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5290979" y="7094789"/>
            <a:ext cx="3936643" cy="3383052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13595" y="0"/>
              <a:ext cx="785610" cy="698500"/>
            </a:xfrm>
            <a:custGeom>
              <a:avLst/>
              <a:gdLst/>
              <a:ahLst/>
              <a:cxnLst/>
              <a:rect l="l" t="t" r="r" b="b"/>
              <a:pathLst>
                <a:path w="785610" h="698500">
                  <a:moveTo>
                    <a:pt x="763601" y="410445"/>
                  </a:moveTo>
                  <a:lnTo>
                    <a:pt x="631609" y="637305"/>
                  </a:lnTo>
                  <a:cubicBezTo>
                    <a:pt x="609566" y="675192"/>
                    <a:pt x="569039" y="698500"/>
                    <a:pt x="525206" y="698500"/>
                  </a:cubicBezTo>
                  <a:lnTo>
                    <a:pt x="260404" y="698500"/>
                  </a:lnTo>
                  <a:cubicBezTo>
                    <a:pt x="216571" y="698500"/>
                    <a:pt x="176044" y="675192"/>
                    <a:pt x="154001" y="637305"/>
                  </a:cubicBezTo>
                  <a:lnTo>
                    <a:pt x="22009" y="410445"/>
                  </a:lnTo>
                  <a:cubicBezTo>
                    <a:pt x="0" y="372617"/>
                    <a:pt x="0" y="325883"/>
                    <a:pt x="22009" y="288055"/>
                  </a:cubicBezTo>
                  <a:lnTo>
                    <a:pt x="154001" y="61195"/>
                  </a:lnTo>
                  <a:cubicBezTo>
                    <a:pt x="176044" y="23308"/>
                    <a:pt x="216571" y="0"/>
                    <a:pt x="260404" y="0"/>
                  </a:cubicBezTo>
                  <a:lnTo>
                    <a:pt x="525206" y="0"/>
                  </a:lnTo>
                  <a:cubicBezTo>
                    <a:pt x="569039" y="0"/>
                    <a:pt x="609566" y="23308"/>
                    <a:pt x="631609" y="61195"/>
                  </a:cubicBezTo>
                  <a:lnTo>
                    <a:pt x="763601" y="288055"/>
                  </a:lnTo>
                  <a:cubicBezTo>
                    <a:pt x="785610" y="325883"/>
                    <a:pt x="785610" y="372617"/>
                    <a:pt x="763601" y="410445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4697803" y="8122023"/>
            <a:ext cx="2935562" cy="2164977"/>
          </a:xfrm>
          <a:custGeom>
            <a:avLst/>
            <a:gdLst/>
            <a:ahLst/>
            <a:cxnLst/>
            <a:rect l="l" t="t" r="r" b="b"/>
            <a:pathLst>
              <a:path w="2935562" h="2164977">
                <a:moveTo>
                  <a:pt x="0" y="0"/>
                </a:moveTo>
                <a:lnTo>
                  <a:pt x="2935562" y="0"/>
                </a:lnTo>
                <a:lnTo>
                  <a:pt x="2935562" y="2164977"/>
                </a:lnTo>
                <a:lnTo>
                  <a:pt x="0" y="2164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9509688" y="1407574"/>
            <a:ext cx="1829104" cy="1120742"/>
          </a:xfrm>
          <a:custGeom>
            <a:avLst/>
            <a:gdLst/>
            <a:ahLst/>
            <a:cxnLst/>
            <a:rect l="l" t="t" r="r" b="b"/>
            <a:pathLst>
              <a:path w="1829104" h="1120742">
                <a:moveTo>
                  <a:pt x="0" y="0"/>
                </a:moveTo>
                <a:lnTo>
                  <a:pt x="1829104" y="0"/>
                </a:lnTo>
                <a:lnTo>
                  <a:pt x="1829104" y="1120743"/>
                </a:lnTo>
                <a:lnTo>
                  <a:pt x="0" y="1120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290542" y="2305289"/>
            <a:ext cx="5125990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Сприяння реалізації державної політики в галузі освіти, освітнього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процесу, виховання загальної культури, національної свідомості, шанобливого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ставлення до книги, реалізації концепції Нової української школи;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90542" y="6598191"/>
            <a:ext cx="4567965" cy="343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Підвищення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загальних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функцій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бібліотеки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які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вміщують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інформаційне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забезпечення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освітнього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процесу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надання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інформаційно-методичної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допомоги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здобувачам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росту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професійної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компетентності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педагогічних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працівників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знання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сутності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сучасних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освітніх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виховних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технологій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003998" y="2502046"/>
            <a:ext cx="4591645" cy="2738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Формування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засобами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книги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вмінню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навчатися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впродовж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життя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самоосвіті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навичкам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свідомого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осмисленого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добору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джерел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критичного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мислення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володіння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сучасними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технологіями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003998" y="7433778"/>
            <a:ext cx="4170363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Координація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роботи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бібліотеки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школярами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педагогами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батьками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популяризації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книги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в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задоволенні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потреб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користувачів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пов’язаних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зі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свідомим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вибором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професії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1338792" y="621509"/>
            <a:ext cx="4660179" cy="170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Виховання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інформаційної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культури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культури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читання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розвиток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творчої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думки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пізнавальних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здібностей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інтересів</a:t>
            </a:r>
            <a:endParaRPr lang="en-US" sz="18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12229" y="830424"/>
            <a:ext cx="10687411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Пріоритетні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завдання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роботи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бібліотеки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які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" sz="2599" b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реалізов</a:t>
            </a:r>
            <a:r>
              <a:rPr lang="en-US" sz="2599" b="1" dirty="0" err="1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увались</a:t>
            </a:r>
            <a:r>
              <a:rPr lang="en-US" sz="2599" b="1" dirty="0" smtClean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endParaRPr lang="en-US" sz="25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протягом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2024-2025 </a:t>
            </a: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навчального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року</a:t>
            </a:r>
            <a:r>
              <a:rPr lang="en-US" sz="25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386429" y="1597053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8215482" y="0"/>
                </a:moveTo>
                <a:lnTo>
                  <a:pt x="0" y="0"/>
                </a:lnTo>
                <a:lnTo>
                  <a:pt x="0" y="9794912"/>
                </a:lnTo>
                <a:lnTo>
                  <a:pt x="8215482" y="9794912"/>
                </a:lnTo>
                <a:lnTo>
                  <a:pt x="82154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7700" y="429974"/>
            <a:ext cx="3924268" cy="2141758"/>
            <a:chOff x="0" y="0"/>
            <a:chExt cx="1686329" cy="8840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340686" y="2154548"/>
            <a:ext cx="1606627" cy="934444"/>
            <a:chOff x="0" y="0"/>
            <a:chExt cx="593122" cy="3449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122" cy="344971"/>
            </a:xfrm>
            <a:custGeom>
              <a:avLst/>
              <a:gdLst/>
              <a:ahLst/>
              <a:cxnLst/>
              <a:rect l="l" t="t" r="r" b="b"/>
              <a:pathLst>
                <a:path w="593122" h="344971">
                  <a:moveTo>
                    <a:pt x="0" y="0"/>
                  </a:moveTo>
                  <a:lnTo>
                    <a:pt x="389922" y="0"/>
                  </a:lnTo>
                  <a:lnTo>
                    <a:pt x="593122" y="172485"/>
                  </a:lnTo>
                  <a:lnTo>
                    <a:pt x="389922" y="344971"/>
                  </a:lnTo>
                  <a:lnTo>
                    <a:pt x="0" y="344971"/>
                  </a:lnTo>
                  <a:lnTo>
                    <a:pt x="203200" y="172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47625"/>
              <a:ext cx="339122" cy="392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8340686" y="3374245"/>
            <a:ext cx="1606627" cy="934444"/>
            <a:chOff x="0" y="0"/>
            <a:chExt cx="593122" cy="3449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3122" cy="344971"/>
            </a:xfrm>
            <a:custGeom>
              <a:avLst/>
              <a:gdLst/>
              <a:ahLst/>
              <a:cxnLst/>
              <a:rect l="l" t="t" r="r" b="b"/>
              <a:pathLst>
                <a:path w="593122" h="344971">
                  <a:moveTo>
                    <a:pt x="0" y="0"/>
                  </a:moveTo>
                  <a:lnTo>
                    <a:pt x="389922" y="0"/>
                  </a:lnTo>
                  <a:lnTo>
                    <a:pt x="593122" y="172485"/>
                  </a:lnTo>
                  <a:lnTo>
                    <a:pt x="389922" y="344971"/>
                  </a:lnTo>
                  <a:lnTo>
                    <a:pt x="0" y="344971"/>
                  </a:lnTo>
                  <a:lnTo>
                    <a:pt x="203200" y="172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47625"/>
              <a:ext cx="339122" cy="392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8340686" y="4593941"/>
            <a:ext cx="1606627" cy="934444"/>
            <a:chOff x="0" y="0"/>
            <a:chExt cx="593122" cy="3449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3122" cy="344971"/>
            </a:xfrm>
            <a:custGeom>
              <a:avLst/>
              <a:gdLst/>
              <a:ahLst/>
              <a:cxnLst/>
              <a:rect l="l" t="t" r="r" b="b"/>
              <a:pathLst>
                <a:path w="593122" h="344971">
                  <a:moveTo>
                    <a:pt x="0" y="0"/>
                  </a:moveTo>
                  <a:lnTo>
                    <a:pt x="389922" y="0"/>
                  </a:lnTo>
                  <a:lnTo>
                    <a:pt x="593122" y="172485"/>
                  </a:lnTo>
                  <a:lnTo>
                    <a:pt x="389922" y="344971"/>
                  </a:lnTo>
                  <a:lnTo>
                    <a:pt x="0" y="344971"/>
                  </a:lnTo>
                  <a:lnTo>
                    <a:pt x="203200" y="172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47625"/>
              <a:ext cx="339122" cy="392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8340686" y="5813638"/>
            <a:ext cx="1606627" cy="934444"/>
            <a:chOff x="0" y="0"/>
            <a:chExt cx="593122" cy="3449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93122" cy="344971"/>
            </a:xfrm>
            <a:custGeom>
              <a:avLst/>
              <a:gdLst/>
              <a:ahLst/>
              <a:cxnLst/>
              <a:rect l="l" t="t" r="r" b="b"/>
              <a:pathLst>
                <a:path w="593122" h="344971">
                  <a:moveTo>
                    <a:pt x="0" y="0"/>
                  </a:moveTo>
                  <a:lnTo>
                    <a:pt x="389922" y="0"/>
                  </a:lnTo>
                  <a:lnTo>
                    <a:pt x="593122" y="172485"/>
                  </a:lnTo>
                  <a:lnTo>
                    <a:pt x="389922" y="344971"/>
                  </a:lnTo>
                  <a:lnTo>
                    <a:pt x="0" y="344971"/>
                  </a:lnTo>
                  <a:lnTo>
                    <a:pt x="203200" y="172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77800" y="-47625"/>
              <a:ext cx="339122" cy="392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8340686" y="7033335"/>
            <a:ext cx="1606627" cy="934444"/>
            <a:chOff x="0" y="0"/>
            <a:chExt cx="593122" cy="3449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93122" cy="344971"/>
            </a:xfrm>
            <a:custGeom>
              <a:avLst/>
              <a:gdLst/>
              <a:ahLst/>
              <a:cxnLst/>
              <a:rect l="l" t="t" r="r" b="b"/>
              <a:pathLst>
                <a:path w="593122" h="344971">
                  <a:moveTo>
                    <a:pt x="0" y="0"/>
                  </a:moveTo>
                  <a:lnTo>
                    <a:pt x="389922" y="0"/>
                  </a:lnTo>
                  <a:lnTo>
                    <a:pt x="593122" y="172485"/>
                  </a:lnTo>
                  <a:lnTo>
                    <a:pt x="389922" y="344971"/>
                  </a:lnTo>
                  <a:lnTo>
                    <a:pt x="0" y="344971"/>
                  </a:lnTo>
                  <a:lnTo>
                    <a:pt x="203200" y="172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77800" y="-47625"/>
              <a:ext cx="339122" cy="392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340686" y="8253031"/>
            <a:ext cx="1606627" cy="934444"/>
            <a:chOff x="0" y="0"/>
            <a:chExt cx="593122" cy="34497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3122" cy="344971"/>
            </a:xfrm>
            <a:custGeom>
              <a:avLst/>
              <a:gdLst/>
              <a:ahLst/>
              <a:cxnLst/>
              <a:rect l="l" t="t" r="r" b="b"/>
              <a:pathLst>
                <a:path w="593122" h="344971">
                  <a:moveTo>
                    <a:pt x="0" y="0"/>
                  </a:moveTo>
                  <a:lnTo>
                    <a:pt x="389922" y="0"/>
                  </a:lnTo>
                  <a:lnTo>
                    <a:pt x="593122" y="172485"/>
                  </a:lnTo>
                  <a:lnTo>
                    <a:pt x="389922" y="344971"/>
                  </a:lnTo>
                  <a:lnTo>
                    <a:pt x="0" y="344971"/>
                  </a:lnTo>
                  <a:lnTo>
                    <a:pt x="203200" y="172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77800" y="-47625"/>
              <a:ext cx="339122" cy="392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500937" y="875862"/>
            <a:ext cx="2757248" cy="921626"/>
            <a:chOff x="0" y="0"/>
            <a:chExt cx="1975732" cy="660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id="25" name="Freeform 25"/>
          <p:cNvSpPr/>
          <p:nvPr/>
        </p:nvSpPr>
        <p:spPr>
          <a:xfrm flipH="1">
            <a:off x="10459478" y="-956346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8215483" y="0"/>
                </a:moveTo>
                <a:lnTo>
                  <a:pt x="0" y="0"/>
                </a:lnTo>
                <a:lnTo>
                  <a:pt x="0" y="9794912"/>
                </a:lnTo>
                <a:lnTo>
                  <a:pt x="8215483" y="9794912"/>
                </a:lnTo>
                <a:lnTo>
                  <a:pt x="8215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9877922" y="7916940"/>
            <a:ext cx="2040561" cy="921626"/>
            <a:chOff x="0" y="0"/>
            <a:chExt cx="1462183" cy="660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2183" cy="660400"/>
            </a:xfrm>
            <a:custGeom>
              <a:avLst/>
              <a:gdLst/>
              <a:ahLst/>
              <a:cxnLst/>
              <a:rect l="l" t="t" r="r" b="b"/>
              <a:pathLst>
                <a:path w="1462183" h="660400">
                  <a:moveTo>
                    <a:pt x="133772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37723" y="0"/>
                  </a:lnTo>
                  <a:cubicBezTo>
                    <a:pt x="1406303" y="0"/>
                    <a:pt x="1462183" y="55880"/>
                    <a:pt x="1462183" y="124460"/>
                  </a:cubicBezTo>
                  <a:lnTo>
                    <a:pt x="1462183" y="535940"/>
                  </a:lnTo>
                  <a:cubicBezTo>
                    <a:pt x="1462183" y="604520"/>
                    <a:pt x="1406303" y="660400"/>
                    <a:pt x="1337723" y="660400"/>
                  </a:cubicBezTo>
                  <a:close/>
                </a:path>
              </a:pathLst>
            </a:custGeom>
            <a:solidFill>
              <a:srgbClr val="F4F4F3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6155674" y="9582150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5" y="0"/>
                </a:lnTo>
                <a:lnTo>
                  <a:pt x="1990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872353" y="-3410768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5" y="0"/>
                </a:lnTo>
                <a:lnTo>
                  <a:pt x="1990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647700" y="2807040"/>
            <a:ext cx="3771630" cy="1977166"/>
            <a:chOff x="0" y="0"/>
            <a:chExt cx="1686329" cy="884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32" name="Group 32"/>
          <p:cNvGrpSpPr/>
          <p:nvPr/>
        </p:nvGrpSpPr>
        <p:grpSpPr>
          <a:xfrm>
            <a:off x="571440" y="5072062"/>
            <a:ext cx="3786214" cy="2143140"/>
            <a:chOff x="0" y="0"/>
            <a:chExt cx="1686329" cy="88400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34" name="Group 34"/>
          <p:cNvGrpSpPr/>
          <p:nvPr/>
        </p:nvGrpSpPr>
        <p:grpSpPr>
          <a:xfrm>
            <a:off x="647700" y="7587390"/>
            <a:ext cx="3709954" cy="2199579"/>
            <a:chOff x="0" y="0"/>
            <a:chExt cx="1686329" cy="88400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36" name="Group 36"/>
          <p:cNvGrpSpPr/>
          <p:nvPr/>
        </p:nvGrpSpPr>
        <p:grpSpPr>
          <a:xfrm>
            <a:off x="13872353" y="292179"/>
            <a:ext cx="3771630" cy="1977166"/>
            <a:chOff x="0" y="0"/>
            <a:chExt cx="1686329" cy="88400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38" name="Group 38"/>
          <p:cNvGrpSpPr/>
          <p:nvPr/>
        </p:nvGrpSpPr>
        <p:grpSpPr>
          <a:xfrm>
            <a:off x="13872353" y="2621770"/>
            <a:ext cx="3771630" cy="1977166"/>
            <a:chOff x="0" y="0"/>
            <a:chExt cx="1686329" cy="88400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40" name="Group 40"/>
          <p:cNvGrpSpPr/>
          <p:nvPr/>
        </p:nvGrpSpPr>
        <p:grpSpPr>
          <a:xfrm>
            <a:off x="13872353" y="4875894"/>
            <a:ext cx="3771630" cy="1977166"/>
            <a:chOff x="0" y="0"/>
            <a:chExt cx="1686329" cy="88400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42" name="Group 42"/>
          <p:cNvGrpSpPr/>
          <p:nvPr/>
        </p:nvGrpSpPr>
        <p:grpSpPr>
          <a:xfrm>
            <a:off x="13872352" y="7203900"/>
            <a:ext cx="3844207" cy="2225880"/>
            <a:chOff x="0" y="0"/>
            <a:chExt cx="1686329" cy="88400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86329" cy="884009"/>
            </a:xfrm>
            <a:custGeom>
              <a:avLst/>
              <a:gdLst/>
              <a:ahLst/>
              <a:cxnLst/>
              <a:rect l="l" t="t" r="r" b="b"/>
              <a:pathLst>
                <a:path w="1686329" h="88400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44" name="Group 44"/>
          <p:cNvGrpSpPr/>
          <p:nvPr/>
        </p:nvGrpSpPr>
        <p:grpSpPr>
          <a:xfrm>
            <a:off x="7343910" y="8108968"/>
            <a:ext cx="3554292" cy="2060682"/>
            <a:chOff x="0" y="0"/>
            <a:chExt cx="1589156" cy="92134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589156" cy="921349"/>
            </a:xfrm>
            <a:custGeom>
              <a:avLst/>
              <a:gdLst/>
              <a:ahLst/>
              <a:cxnLst/>
              <a:rect l="l" t="t" r="r" b="b"/>
              <a:pathLst>
                <a:path w="1589156" h="921349">
                  <a:moveTo>
                    <a:pt x="1464695" y="921349"/>
                  </a:moveTo>
                  <a:lnTo>
                    <a:pt x="124460" y="921349"/>
                  </a:lnTo>
                  <a:cubicBezTo>
                    <a:pt x="55880" y="921349"/>
                    <a:pt x="0" y="865469"/>
                    <a:pt x="0" y="7968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4696" y="0"/>
                  </a:lnTo>
                  <a:cubicBezTo>
                    <a:pt x="1533276" y="0"/>
                    <a:pt x="1589156" y="55880"/>
                    <a:pt x="1589156" y="124460"/>
                  </a:cubicBezTo>
                  <a:lnTo>
                    <a:pt x="1589156" y="796889"/>
                  </a:lnTo>
                  <a:cubicBezTo>
                    <a:pt x="1589156" y="865469"/>
                    <a:pt x="1533276" y="921349"/>
                    <a:pt x="1464696" y="92134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46" name="Group 46"/>
          <p:cNvGrpSpPr/>
          <p:nvPr/>
        </p:nvGrpSpPr>
        <p:grpSpPr>
          <a:xfrm>
            <a:off x="4500937" y="3291890"/>
            <a:ext cx="2757248" cy="921626"/>
            <a:chOff x="0" y="0"/>
            <a:chExt cx="1975732" cy="660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48" name="Group 48"/>
          <p:cNvGrpSpPr/>
          <p:nvPr/>
        </p:nvGrpSpPr>
        <p:grpSpPr>
          <a:xfrm>
            <a:off x="4586662" y="5477546"/>
            <a:ext cx="2757248" cy="921626"/>
            <a:chOff x="0" y="0"/>
            <a:chExt cx="1975732" cy="660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50" name="Group 50"/>
          <p:cNvGrpSpPr/>
          <p:nvPr/>
        </p:nvGrpSpPr>
        <p:grpSpPr>
          <a:xfrm>
            <a:off x="4500937" y="7906918"/>
            <a:ext cx="2757248" cy="921626"/>
            <a:chOff x="0" y="0"/>
            <a:chExt cx="1975732" cy="660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52" name="Group 52"/>
          <p:cNvGrpSpPr/>
          <p:nvPr/>
        </p:nvGrpSpPr>
        <p:grpSpPr>
          <a:xfrm>
            <a:off x="7767217" y="6985292"/>
            <a:ext cx="2757248" cy="921626"/>
            <a:chOff x="0" y="0"/>
            <a:chExt cx="1975732" cy="6604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54" name="Group 54"/>
          <p:cNvGrpSpPr/>
          <p:nvPr/>
        </p:nvGrpSpPr>
        <p:grpSpPr>
          <a:xfrm>
            <a:off x="10898203" y="957744"/>
            <a:ext cx="2757248" cy="921626"/>
            <a:chOff x="0" y="0"/>
            <a:chExt cx="1975732" cy="6604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56" name="Group 56"/>
          <p:cNvGrpSpPr/>
          <p:nvPr/>
        </p:nvGrpSpPr>
        <p:grpSpPr>
          <a:xfrm>
            <a:off x="10898203" y="3266583"/>
            <a:ext cx="2757248" cy="921626"/>
            <a:chOff x="0" y="0"/>
            <a:chExt cx="1975732" cy="6604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58" name="Group 58"/>
          <p:cNvGrpSpPr/>
          <p:nvPr/>
        </p:nvGrpSpPr>
        <p:grpSpPr>
          <a:xfrm>
            <a:off x="10898203" y="5477546"/>
            <a:ext cx="2757248" cy="921626"/>
            <a:chOff x="0" y="0"/>
            <a:chExt cx="1975732" cy="6604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60" name="Group 60"/>
          <p:cNvGrpSpPr/>
          <p:nvPr/>
        </p:nvGrpSpPr>
        <p:grpSpPr>
          <a:xfrm>
            <a:off x="10898203" y="7860003"/>
            <a:ext cx="2757248" cy="921626"/>
            <a:chOff x="0" y="0"/>
            <a:chExt cx="1975732" cy="6604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975733" cy="660400"/>
            </a:xfrm>
            <a:custGeom>
              <a:avLst/>
              <a:gdLst/>
              <a:ahLst/>
              <a:cxnLst/>
              <a:rect l="l" t="t" r="r" b="b"/>
              <a:pathLst>
                <a:path w="1975733" h="660400">
                  <a:moveTo>
                    <a:pt x="18512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1272" y="0"/>
                  </a:lnTo>
                  <a:cubicBezTo>
                    <a:pt x="1919852" y="0"/>
                    <a:pt x="1975733" y="55880"/>
                    <a:pt x="1975733" y="124460"/>
                  </a:cubicBezTo>
                  <a:lnTo>
                    <a:pt x="1975733" y="535940"/>
                  </a:lnTo>
                  <a:cubicBezTo>
                    <a:pt x="1975733" y="604520"/>
                    <a:pt x="1919852" y="660400"/>
                    <a:pt x="1851272" y="660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id="62" name="Freeform 62"/>
          <p:cNvSpPr/>
          <p:nvPr/>
        </p:nvSpPr>
        <p:spPr>
          <a:xfrm>
            <a:off x="4812533" y="1700817"/>
            <a:ext cx="2305505" cy="1412646"/>
          </a:xfrm>
          <a:custGeom>
            <a:avLst/>
            <a:gdLst/>
            <a:ahLst/>
            <a:cxnLst/>
            <a:rect l="l" t="t" r="r" b="b"/>
            <a:pathLst>
              <a:path w="2305505" h="1412646">
                <a:moveTo>
                  <a:pt x="0" y="0"/>
                </a:moveTo>
                <a:lnTo>
                  <a:pt x="2305505" y="0"/>
                </a:lnTo>
                <a:lnTo>
                  <a:pt x="2305505" y="1412646"/>
                </a:lnTo>
                <a:lnTo>
                  <a:pt x="0" y="1412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1124074" y="3941110"/>
            <a:ext cx="2305505" cy="1412646"/>
          </a:xfrm>
          <a:custGeom>
            <a:avLst/>
            <a:gdLst/>
            <a:ahLst/>
            <a:cxnLst/>
            <a:rect l="l" t="t" r="r" b="b"/>
            <a:pathLst>
              <a:path w="2305505" h="1412646">
                <a:moveTo>
                  <a:pt x="0" y="0"/>
                </a:moveTo>
                <a:lnTo>
                  <a:pt x="2305505" y="0"/>
                </a:lnTo>
                <a:lnTo>
                  <a:pt x="2305505" y="1412646"/>
                </a:lnTo>
                <a:lnTo>
                  <a:pt x="0" y="1412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4812533" y="6377851"/>
            <a:ext cx="2305505" cy="1412646"/>
          </a:xfrm>
          <a:custGeom>
            <a:avLst/>
            <a:gdLst/>
            <a:ahLst/>
            <a:cxnLst/>
            <a:rect l="l" t="t" r="r" b="b"/>
            <a:pathLst>
              <a:path w="2305505" h="1412646">
                <a:moveTo>
                  <a:pt x="0" y="0"/>
                </a:moveTo>
                <a:lnTo>
                  <a:pt x="2305505" y="0"/>
                </a:lnTo>
                <a:lnTo>
                  <a:pt x="2305505" y="1412646"/>
                </a:lnTo>
                <a:lnTo>
                  <a:pt x="0" y="1412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7143736" y="5500690"/>
            <a:ext cx="4109993" cy="1217585"/>
          </a:xfrm>
          <a:custGeom>
            <a:avLst/>
            <a:gdLst/>
            <a:ahLst/>
            <a:cxnLst/>
            <a:rect l="l" t="t" r="r" b="b"/>
            <a:pathLst>
              <a:path w="4109993" h="1217585">
                <a:moveTo>
                  <a:pt x="0" y="0"/>
                </a:moveTo>
                <a:lnTo>
                  <a:pt x="4109993" y="0"/>
                </a:lnTo>
                <a:lnTo>
                  <a:pt x="4109993" y="1217585"/>
                </a:lnTo>
                <a:lnTo>
                  <a:pt x="0" y="1217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6" name="TextBox 66"/>
          <p:cNvSpPr txBox="1"/>
          <p:nvPr/>
        </p:nvSpPr>
        <p:spPr>
          <a:xfrm>
            <a:off x="771641" y="443865"/>
            <a:ext cx="350090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" sz="170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Зупинись на хвилинку </a:t>
            </a:r>
            <a:r>
              <a:rPr lang="ru-RU" sz="1700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" sz="170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подивись на новинку</a:t>
            </a:r>
            <a:r>
              <a:rPr lang="en-US" sz="1700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" </a:t>
            </a:r>
            <a:r>
              <a:rPr lang="en-US" sz="1700" dirty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 </a:t>
            </a:r>
            <a:r>
              <a:rPr lang="en-US" sz="1700" dirty="0" err="1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виставка</a:t>
            </a:r>
            <a:r>
              <a:rPr lang="en-US" sz="1700" dirty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700" dirty="0" err="1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нових</a:t>
            </a:r>
            <a:r>
              <a:rPr lang="en-US" sz="1700" dirty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700" dirty="0" err="1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надходжень</a:t>
            </a:r>
            <a:r>
              <a:rPr lang="en-US" sz="1700" dirty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1700" dirty="0" err="1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бібліотеку</a:t>
            </a:r>
            <a:endParaRPr lang="en-US" sz="1700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" sz="170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Екскурсія  до бібліотеки для учнів 2 класу </a:t>
            </a: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" sz="170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Бесіди про історію створення бібліотек, про користь читання</a:t>
            </a:r>
            <a:endParaRPr lang="en-US" sz="1700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714316" y="2786046"/>
            <a:ext cx="3786214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ru-RU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У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часть у Всеукраїнському місячнику “Шкільна родина, яка читає </a:t>
            </a:r>
            <a:r>
              <a:rPr lang="ru-RU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стратегічне завдання бібліотек”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ru-RU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Л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ітературні читання “Читаю я! Читаєш ти! Читає Україна”</a:t>
            </a: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642878" y="5000624"/>
            <a:ext cx="3714776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День читача “Книжки читай </a:t>
            </a:r>
            <a:r>
              <a:rPr lang="ru-RU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успіху досягай”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Виготовлення емблем “Я читач”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Виготовлення плакату “16 днів проти насильства”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Виставка до Дня пам</a:t>
            </a:r>
            <a:r>
              <a:rPr lang="ru-RU" sz="1899" dirty="0" smtClean="0">
                <a:solidFill>
                  <a:srgbClr val="2B2A2A"/>
                </a:solidFill>
                <a:latin typeface="Calibri"/>
                <a:ea typeface="Lora"/>
                <a:cs typeface="Calibri"/>
                <a:sym typeface="Lora"/>
              </a:rPr>
              <a:t>ˀ</a:t>
            </a:r>
            <a:r>
              <a:rPr lang="" sz="1899" smtClean="0">
                <a:solidFill>
                  <a:srgbClr val="2B2A2A"/>
                </a:solidFill>
                <a:latin typeface="Calibri"/>
                <a:ea typeface="Lora"/>
                <a:cs typeface="Calibri"/>
                <a:sym typeface="Lora"/>
              </a:rPr>
              <a:t>яті жертв голодомору”</a:t>
            </a:r>
            <a:endParaRPr lang="" sz="1899" smtClean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71641" y="7615966"/>
            <a:ext cx="351022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Виховний захід до Дня української хустки “Історія, традиції”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Віртуальна виставка до Дня збройних сил “Пишаємось вами....”</a:t>
            </a: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7477260" y="8275295"/>
            <a:ext cx="3309641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8"/>
              </a:lnSpc>
              <a:spcBef>
                <a:spcPct val="0"/>
              </a:spcBef>
            </a:pPr>
            <a:r>
              <a:rPr lang="en-US" sz="1863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" sz="1863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День Соборності України</a:t>
            </a:r>
          </a:p>
          <a:p>
            <a:pPr algn="l">
              <a:lnSpc>
                <a:spcPts val="2608"/>
              </a:lnSpc>
              <a:spcBef>
                <a:spcPct val="0"/>
              </a:spcBef>
            </a:pPr>
            <a:r>
              <a:rPr lang="" sz="1863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Виховний захід “Захід, схід </a:t>
            </a:r>
            <a:r>
              <a:rPr lang="ru-RU" sz="1863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" sz="1863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одна країна, це Соборна Україна”</a:t>
            </a:r>
          </a:p>
          <a:p>
            <a:pPr algn="l">
              <a:lnSpc>
                <a:spcPts val="2608"/>
              </a:lnSpc>
              <a:spcBef>
                <a:spcPct val="0"/>
              </a:spcBef>
            </a:pPr>
            <a:r>
              <a:rPr lang="" sz="1863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Виставка “З Україною в серці”</a:t>
            </a:r>
            <a:endParaRPr lang="en-US" sz="1863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3884051" y="391874"/>
            <a:ext cx="377163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Тиждень “Читаймо вголос”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Оформлення тематичної полиці “Рідна мова </a:t>
            </a:r>
            <a:r>
              <a:rPr lang="ru-RU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Всесвіту основа”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Втставка “Називай мене Леся”</a:t>
            </a: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3977073" y="2571921"/>
            <a:ext cx="377163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Виховний захід “Уклін тобі, Тарасе”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Виховний захід “Дитина читає </a:t>
            </a:r>
            <a:r>
              <a:rPr lang="ru-RU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 україна процвітає”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13884051" y="4837794"/>
            <a:ext cx="386465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Створення лепбуку “Відлуння Чорнобиля”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Виставка “Болі землі”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Виховний захід “Правда про Чорнобиль і про нас”</a:t>
            </a: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13960251" y="7271025"/>
            <a:ext cx="366691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Виставка “Сторінки історії розповідають”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Створення плакату “Не згасити пам</a:t>
            </a:r>
            <a:r>
              <a:rPr lang="ru-RU" sz="1899" dirty="0" smtClean="0">
                <a:solidFill>
                  <a:srgbClr val="2B2A2A"/>
                </a:solidFill>
                <a:latin typeface="Calibri"/>
                <a:ea typeface="Lora"/>
                <a:cs typeface="Calibri"/>
                <a:sym typeface="Lora"/>
              </a:rPr>
              <a:t>ˀ</a:t>
            </a:r>
            <a:r>
              <a:rPr lang="" sz="1899" smtClean="0">
                <a:solidFill>
                  <a:srgbClr val="2B2A2A"/>
                </a:solidFill>
                <a:latin typeface="Calibri"/>
                <a:ea typeface="Lora"/>
                <a:cs typeface="Calibri"/>
                <a:sym typeface="Lora"/>
              </a:rPr>
              <a:t>яті  вогонь</a:t>
            </a: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" sz="1899" smtClean="0">
                <a:solidFill>
                  <a:srgbClr val="2B2A2A"/>
                </a:solidFill>
                <a:latin typeface="Lora"/>
                <a:ea typeface="Lora"/>
                <a:cs typeface="Lora"/>
                <a:sym typeface="Lora"/>
              </a:rPr>
              <a:t>Оформлення тематичної папки “Усе починається з мами”</a:t>
            </a:r>
            <a:endParaRPr lang="en-US" sz="1899" dirty="0">
              <a:solidFill>
                <a:srgbClr val="2B2A2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" name="TextBox 75"/>
          <p:cNvSpPr txBox="1"/>
          <p:nvPr/>
        </p:nvSpPr>
        <p:spPr>
          <a:xfrm>
            <a:off x="4500937" y="-79846"/>
            <a:ext cx="825582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Протягом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навчального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року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було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проведено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ряд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заходів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спрямованих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на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підвищення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інформаційної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культури</a:t>
            </a:r>
            <a:r>
              <a:rPr lang="en-US" sz="18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4500937" y="991519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Вересень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4500937" y="3438153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Жовтень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4586662" y="5654812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Листопад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4586662" y="8078488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Грудень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7767217" y="7132730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Січень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1006654" y="1047432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Лютий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0898203" y="3419774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Березень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898203" y="5557885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Квітень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1203003" y="8005585"/>
            <a:ext cx="275724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Травень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t="23620" b="17602"/>
          <a:stretch>
            <a:fillRect/>
          </a:stretch>
        </p:blipFill>
        <p:spPr bwMode="auto">
          <a:xfrm>
            <a:off x="7429488" y="1643038"/>
            <a:ext cx="3558136" cy="371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69311" y="7775421"/>
            <a:ext cx="4857528" cy="417443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15609" y="0"/>
              <a:ext cx="781583" cy="698500"/>
            </a:xfrm>
            <a:custGeom>
              <a:avLst/>
              <a:gdLst/>
              <a:ahLst/>
              <a:cxnLst/>
              <a:rect l="l" t="t" r="r" b="b"/>
              <a:pathLst>
                <a:path w="781583" h="698500">
                  <a:moveTo>
                    <a:pt x="756314" y="419507"/>
                  </a:moveTo>
                  <a:lnTo>
                    <a:pt x="634868" y="628243"/>
                  </a:lnTo>
                  <a:cubicBezTo>
                    <a:pt x="609560" y="671740"/>
                    <a:pt x="563032" y="698500"/>
                    <a:pt x="512707" y="698500"/>
                  </a:cubicBezTo>
                  <a:lnTo>
                    <a:pt x="268875" y="698500"/>
                  </a:lnTo>
                  <a:cubicBezTo>
                    <a:pt x="218550" y="698500"/>
                    <a:pt x="172022" y="671740"/>
                    <a:pt x="146714" y="628243"/>
                  </a:cubicBezTo>
                  <a:lnTo>
                    <a:pt x="25268" y="419507"/>
                  </a:lnTo>
                  <a:cubicBezTo>
                    <a:pt x="0" y="376077"/>
                    <a:pt x="0" y="322423"/>
                    <a:pt x="25268" y="278993"/>
                  </a:cubicBezTo>
                  <a:lnTo>
                    <a:pt x="146714" y="70257"/>
                  </a:lnTo>
                  <a:cubicBezTo>
                    <a:pt x="172022" y="26760"/>
                    <a:pt x="218550" y="0"/>
                    <a:pt x="268875" y="0"/>
                  </a:cubicBezTo>
                  <a:lnTo>
                    <a:pt x="512707" y="0"/>
                  </a:lnTo>
                  <a:cubicBezTo>
                    <a:pt x="563032" y="0"/>
                    <a:pt x="609560" y="26760"/>
                    <a:pt x="634868" y="70257"/>
                  </a:cubicBezTo>
                  <a:lnTo>
                    <a:pt x="756314" y="278993"/>
                  </a:lnTo>
                  <a:cubicBezTo>
                    <a:pt x="781583" y="322423"/>
                    <a:pt x="781583" y="376077"/>
                    <a:pt x="756314" y="4195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236531" y="8499438"/>
            <a:ext cx="644024" cy="617168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B6B4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36531" y="5985581"/>
            <a:ext cx="5346334" cy="2513857"/>
            <a:chOff x="0" y="0"/>
            <a:chExt cx="1408088" cy="6620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8088" cy="662086"/>
            </a:xfrm>
            <a:custGeom>
              <a:avLst/>
              <a:gdLst/>
              <a:ahLst/>
              <a:cxnLst/>
              <a:rect l="l" t="t" r="r" b="b"/>
              <a:pathLst>
                <a:path w="1408088" h="662086">
                  <a:moveTo>
                    <a:pt x="0" y="0"/>
                  </a:moveTo>
                  <a:lnTo>
                    <a:pt x="1408088" y="0"/>
                  </a:lnTo>
                  <a:lnTo>
                    <a:pt x="1408088" y="662086"/>
                  </a:lnTo>
                  <a:lnTo>
                    <a:pt x="0" y="662086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408088" cy="73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73786" y="4378189"/>
            <a:ext cx="4959507" cy="2578328"/>
            <a:chOff x="0" y="0"/>
            <a:chExt cx="1306208" cy="6790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6207" cy="679066"/>
            </a:xfrm>
            <a:custGeom>
              <a:avLst/>
              <a:gdLst/>
              <a:ahLst/>
              <a:cxnLst/>
              <a:rect l="l" t="t" r="r" b="b"/>
              <a:pathLst>
                <a:path w="1306207" h="679066">
                  <a:moveTo>
                    <a:pt x="0" y="0"/>
                  </a:moveTo>
                  <a:lnTo>
                    <a:pt x="1306207" y="0"/>
                  </a:lnTo>
                  <a:lnTo>
                    <a:pt x="1306207" y="679066"/>
                  </a:lnTo>
                  <a:lnTo>
                    <a:pt x="0" y="679066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306208" cy="755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39067" y="3072907"/>
            <a:ext cx="3992438" cy="2320443"/>
            <a:chOff x="0" y="0"/>
            <a:chExt cx="1051506" cy="6111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51506" cy="611146"/>
            </a:xfrm>
            <a:custGeom>
              <a:avLst/>
              <a:gdLst/>
              <a:ahLst/>
              <a:cxnLst/>
              <a:rect l="l" t="t" r="r" b="b"/>
              <a:pathLst>
                <a:path w="1051506" h="611146">
                  <a:moveTo>
                    <a:pt x="0" y="0"/>
                  </a:moveTo>
                  <a:lnTo>
                    <a:pt x="1051506" y="0"/>
                  </a:lnTo>
                  <a:lnTo>
                    <a:pt x="1051506" y="611146"/>
                  </a:lnTo>
                  <a:lnTo>
                    <a:pt x="0" y="611146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1051506" cy="68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10615136" y="5393351"/>
            <a:ext cx="618157" cy="617168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92D5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6273786" y="6933925"/>
            <a:ext cx="618157" cy="617168"/>
            <a:chOff x="0" y="0"/>
            <a:chExt cx="6350000" cy="63398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C9E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633620" y="931192"/>
            <a:ext cx="4525941" cy="4020616"/>
            <a:chOff x="0" y="0"/>
            <a:chExt cx="977479" cy="86834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77479" cy="868343"/>
            </a:xfrm>
            <a:custGeom>
              <a:avLst/>
              <a:gdLst/>
              <a:ahLst/>
              <a:cxnLst/>
              <a:rect l="l" t="t" r="r" b="b"/>
              <a:pathLst>
                <a:path w="977479" h="868343">
                  <a:moveTo>
                    <a:pt x="977479" y="434171"/>
                  </a:moveTo>
                  <a:lnTo>
                    <a:pt x="571079" y="0"/>
                  </a:lnTo>
                  <a:lnTo>
                    <a:pt x="571079" y="203200"/>
                  </a:lnTo>
                  <a:lnTo>
                    <a:pt x="0" y="203200"/>
                  </a:lnTo>
                  <a:lnTo>
                    <a:pt x="0" y="665143"/>
                  </a:lnTo>
                  <a:lnTo>
                    <a:pt x="571079" y="665143"/>
                  </a:lnTo>
                  <a:lnTo>
                    <a:pt x="571079" y="868343"/>
                  </a:lnTo>
                  <a:lnTo>
                    <a:pt x="977479" y="434171"/>
                  </a:ln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127000"/>
              <a:ext cx="875879" cy="538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3633620" y="4069605"/>
            <a:ext cx="618157" cy="617168"/>
            <a:chOff x="0" y="0"/>
            <a:chExt cx="6350000" cy="63398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538A">
                <a:alpha val="49804"/>
              </a:srgbClr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0" y="0"/>
            <a:ext cx="10055697" cy="2513924"/>
          </a:xfrm>
          <a:custGeom>
            <a:avLst/>
            <a:gdLst/>
            <a:ahLst/>
            <a:cxnLst/>
            <a:rect l="l" t="t" r="r" b="b"/>
            <a:pathLst>
              <a:path w="10055697" h="2513924">
                <a:moveTo>
                  <a:pt x="0" y="0"/>
                </a:moveTo>
                <a:lnTo>
                  <a:pt x="10055697" y="0"/>
                </a:lnTo>
                <a:lnTo>
                  <a:pt x="10055697" y="2513924"/>
                </a:lnTo>
                <a:lnTo>
                  <a:pt x="0" y="2513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33293" y="6448669"/>
            <a:ext cx="7315200" cy="3870104"/>
          </a:xfrm>
          <a:custGeom>
            <a:avLst/>
            <a:gdLst/>
            <a:ahLst/>
            <a:cxnLst/>
            <a:rect l="l" t="t" r="r" b="b"/>
            <a:pathLst>
              <a:path w="7315200" h="3870104">
                <a:moveTo>
                  <a:pt x="0" y="0"/>
                </a:moveTo>
                <a:lnTo>
                  <a:pt x="7315200" y="0"/>
                </a:lnTo>
                <a:lnTo>
                  <a:pt x="7315200" y="3870104"/>
                </a:lnTo>
                <a:lnTo>
                  <a:pt x="0" y="3870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13139" y="6060774"/>
            <a:ext cx="4801903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" sz="2199" b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Р</a:t>
            </a:r>
            <a:r>
              <a:rPr lang="en-US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егламентується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ЗУ «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освіту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», «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повну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загальну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середню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освіту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», «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Про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охорону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дитинства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»,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Постановами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Кабінету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Міністрів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України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357918" y="4500558"/>
            <a:ext cx="4788043" cy="27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Відповідно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до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затвердженого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перспективного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меню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здобувачі</a:t>
            </a:r>
            <a:r>
              <a:rPr lang="uk-UA" sz="2199" b="1" dirty="0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в</a:t>
            </a:r>
            <a:r>
              <a:rPr lang="en-US" sz="2199" b="1" dirty="0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1-4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класів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забезпечено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обідами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24214" y="3388885"/>
            <a:ext cx="3403631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Пільгові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категорії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5-11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класів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одноразовим</a:t>
            </a:r>
            <a:r>
              <a:rPr lang="en-US" sz="2199" b="1" dirty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гарячим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харчуванням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311264" y="2594155"/>
            <a:ext cx="452594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uk-UA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Аутсорс</a:t>
            </a:r>
            <a:r>
              <a:rPr lang="en-US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ингова</a:t>
            </a:r>
            <a:r>
              <a:rPr lang="en-US" sz="2199" b="1" dirty="0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uk-UA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систе</a:t>
            </a:r>
            <a:r>
              <a:rPr lang="en-US" sz="2199" b="1" dirty="0" err="1" smtClean="0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ма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харчування</a:t>
            </a:r>
            <a:endParaRPr lang="en-US" sz="2199" b="1" dirty="0">
              <a:solidFill>
                <a:srgbClr val="191919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57645" y="1180762"/>
            <a:ext cx="8686355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ОРГАНІЗАЦІЯ ХАРЧУВАННЯ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-3882033" y="4233129"/>
            <a:ext cx="5118564" cy="4398766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14813" y="0"/>
              <a:ext cx="783175" cy="698500"/>
            </a:xfrm>
            <a:custGeom>
              <a:avLst/>
              <a:gdLst/>
              <a:ahLst/>
              <a:cxnLst/>
              <a:rect l="l" t="t" r="r" b="b"/>
              <a:pathLst>
                <a:path w="783175" h="698500">
                  <a:moveTo>
                    <a:pt x="759195" y="415924"/>
                  </a:moveTo>
                  <a:lnTo>
                    <a:pt x="633579" y="631826"/>
                  </a:lnTo>
                  <a:cubicBezTo>
                    <a:pt x="609562" y="673105"/>
                    <a:pt x="565407" y="698500"/>
                    <a:pt x="517649" y="698500"/>
                  </a:cubicBezTo>
                  <a:lnTo>
                    <a:pt x="265525" y="698500"/>
                  </a:lnTo>
                  <a:cubicBezTo>
                    <a:pt x="217767" y="698500"/>
                    <a:pt x="173612" y="673105"/>
                    <a:pt x="149595" y="631826"/>
                  </a:cubicBezTo>
                  <a:lnTo>
                    <a:pt x="23979" y="415924"/>
                  </a:lnTo>
                  <a:cubicBezTo>
                    <a:pt x="0" y="374709"/>
                    <a:pt x="0" y="323791"/>
                    <a:pt x="23979" y="282576"/>
                  </a:cubicBezTo>
                  <a:lnTo>
                    <a:pt x="149595" y="66674"/>
                  </a:lnTo>
                  <a:cubicBezTo>
                    <a:pt x="173612" y="25395"/>
                    <a:pt x="217767" y="0"/>
                    <a:pt x="265525" y="0"/>
                  </a:cubicBezTo>
                  <a:lnTo>
                    <a:pt x="517649" y="0"/>
                  </a:lnTo>
                  <a:cubicBezTo>
                    <a:pt x="565407" y="0"/>
                    <a:pt x="609562" y="25395"/>
                    <a:pt x="633579" y="66674"/>
                  </a:cubicBezTo>
                  <a:lnTo>
                    <a:pt x="759195" y="282576"/>
                  </a:lnTo>
                  <a:cubicBezTo>
                    <a:pt x="783174" y="323791"/>
                    <a:pt x="783174" y="374709"/>
                    <a:pt x="759195" y="41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0443" y="87237"/>
            <a:ext cx="10363604" cy="1699981"/>
            <a:chOff x="0" y="0"/>
            <a:chExt cx="5816635" cy="954125"/>
          </a:xfrm>
        </p:grpSpPr>
        <p:sp>
          <p:nvSpPr>
            <p:cNvPr id="4" name="Freeform 4"/>
            <p:cNvSpPr/>
            <p:nvPr/>
          </p:nvSpPr>
          <p:spPr>
            <a:xfrm>
              <a:off x="2352" y="0"/>
              <a:ext cx="5811932" cy="954125"/>
            </a:xfrm>
            <a:custGeom>
              <a:avLst/>
              <a:gdLst/>
              <a:ahLst/>
              <a:cxnLst/>
              <a:rect l="l" t="t" r="r" b="b"/>
              <a:pathLst>
                <a:path w="5811932" h="954125">
                  <a:moveTo>
                    <a:pt x="5596143" y="0"/>
                  </a:moveTo>
                  <a:lnTo>
                    <a:pt x="12589" y="0"/>
                  </a:lnTo>
                  <a:cubicBezTo>
                    <a:pt x="8939" y="0"/>
                    <a:pt x="5485" y="1648"/>
                    <a:pt x="3188" y="4485"/>
                  </a:cubicBezTo>
                  <a:cubicBezTo>
                    <a:pt x="892" y="7321"/>
                    <a:pt x="0" y="11043"/>
                    <a:pt x="760" y="14613"/>
                  </a:cubicBezTo>
                  <a:lnTo>
                    <a:pt x="197736" y="939512"/>
                  </a:lnTo>
                  <a:cubicBezTo>
                    <a:pt x="199551" y="948033"/>
                    <a:pt x="207076" y="954125"/>
                    <a:pt x="215789" y="954125"/>
                  </a:cubicBezTo>
                  <a:lnTo>
                    <a:pt x="5799343" y="954125"/>
                  </a:lnTo>
                  <a:cubicBezTo>
                    <a:pt x="5802992" y="954125"/>
                    <a:pt x="5806447" y="952477"/>
                    <a:pt x="5808743" y="949640"/>
                  </a:cubicBezTo>
                  <a:cubicBezTo>
                    <a:pt x="5811039" y="946803"/>
                    <a:pt x="5811932" y="943081"/>
                    <a:pt x="5811171" y="939512"/>
                  </a:cubicBezTo>
                  <a:lnTo>
                    <a:pt x="5614196" y="14613"/>
                  </a:lnTo>
                  <a:cubicBezTo>
                    <a:pt x="5612381" y="6092"/>
                    <a:pt x="5604855" y="0"/>
                    <a:pt x="559614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5613435" cy="992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03913" y="-171295"/>
            <a:ext cx="18891913" cy="10315455"/>
          </a:xfrm>
          <a:custGeom>
            <a:avLst/>
            <a:gdLst/>
            <a:ahLst/>
            <a:cxnLst/>
            <a:rect l="l" t="t" r="r" b="b"/>
            <a:pathLst>
              <a:path w="18891913" h="10036329">
                <a:moveTo>
                  <a:pt x="0" y="0"/>
                </a:moveTo>
                <a:lnTo>
                  <a:pt x="18891913" y="0"/>
                </a:lnTo>
                <a:lnTo>
                  <a:pt x="18891913" y="10036329"/>
                </a:lnTo>
                <a:lnTo>
                  <a:pt x="0" y="10036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43627" y="3013508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20674" y="3013508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8" y="0"/>
                </a:lnTo>
                <a:lnTo>
                  <a:pt x="1343378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15921" y="386578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1"/>
                </a:lnTo>
                <a:lnTo>
                  <a:pt x="0" y="172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179077" y="3150458"/>
            <a:ext cx="872478" cy="87247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56124" y="3262327"/>
            <a:ext cx="872478" cy="87247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178095" y="4134806"/>
            <a:ext cx="872478" cy="87247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629775" y="284171"/>
            <a:ext cx="7458472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Кроки, виконані для створення умов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здорового харчування: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57324" y="5357814"/>
            <a:ext cx="5410305" cy="265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організовано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зручний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режим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харчування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всіх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закладу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враховуючи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кількість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пропускну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можливість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їда</a:t>
            </a:r>
            <a:r>
              <a:rPr lang="" sz="2499" b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л</a:t>
            </a:r>
            <a:r>
              <a:rPr lang="en-US" sz="2499" b="1" dirty="0" err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ьні</a:t>
            </a:r>
            <a:r>
              <a:rPr lang="en-US" sz="2499" b="1" dirty="0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інші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умови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закладу</a:t>
            </a:r>
            <a:endParaRPr lang="en-US" sz="2499" b="1" dirty="0">
              <a:solidFill>
                <a:srgbClr val="2177D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001124" y="2214542"/>
            <a:ext cx="4202595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розроблен</a:t>
            </a:r>
            <a:r>
              <a:rPr lang="" sz="2499" b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</a:t>
            </a:r>
            <a:r>
              <a:rPr lang="en-US" sz="2499" b="1" dirty="0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4-х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тижневе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сезонне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меню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яке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враховує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рекомендації</a:t>
            </a:r>
            <a:endParaRPr lang="en-US" sz="2499" b="1" dirty="0">
              <a:solidFill>
                <a:srgbClr val="2177D6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МОЗ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щодо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здорового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харчування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закладах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регулярно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проводився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моніторинг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стану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справ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їдальні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запрошувалися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батьки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до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контролю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харчуванням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закладі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endParaRPr lang="en-US" sz="2499" b="1" dirty="0">
              <a:solidFill>
                <a:srgbClr val="2177D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005783" y="5499409"/>
            <a:ext cx="4282217" cy="436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враховано думку дітей, батьків, працівників закладу щодо покращення умов харчування, змін у меню; обговорення тем здорового харчування під час навчальних занять, позакласної роботи, у спілкуванні з батьками</a:t>
            </a:r>
          </a:p>
        </p:txBody>
      </p:sp>
      <p:sp>
        <p:nvSpPr>
          <p:cNvPr id="27" name="Freeform 27"/>
          <p:cNvSpPr/>
          <p:nvPr/>
        </p:nvSpPr>
        <p:spPr>
          <a:xfrm rot="-5400000" flipH="1">
            <a:off x="12941029" y="364424"/>
            <a:ext cx="5949785" cy="5220937"/>
          </a:xfrm>
          <a:custGeom>
            <a:avLst/>
            <a:gdLst/>
            <a:ahLst/>
            <a:cxnLst/>
            <a:rect l="l" t="t" r="r" b="b"/>
            <a:pathLst>
              <a:path w="5949785" h="5220937">
                <a:moveTo>
                  <a:pt x="5949785" y="0"/>
                </a:moveTo>
                <a:lnTo>
                  <a:pt x="0" y="0"/>
                </a:lnTo>
                <a:lnTo>
                  <a:pt x="0" y="5220937"/>
                </a:lnTo>
                <a:lnTo>
                  <a:pt x="5949785" y="5220937"/>
                </a:lnTo>
                <a:lnTo>
                  <a:pt x="5949785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325051" flipH="1">
            <a:off x="-402450" y="5919672"/>
            <a:ext cx="4690669" cy="4116062"/>
          </a:xfrm>
          <a:custGeom>
            <a:avLst/>
            <a:gdLst/>
            <a:ahLst/>
            <a:cxnLst/>
            <a:rect l="l" t="t" r="r" b="b"/>
            <a:pathLst>
              <a:path w="4690669" h="4116062">
                <a:moveTo>
                  <a:pt x="4690670" y="0"/>
                </a:moveTo>
                <a:lnTo>
                  <a:pt x="0" y="0"/>
                </a:lnTo>
                <a:lnTo>
                  <a:pt x="0" y="4116062"/>
                </a:lnTo>
                <a:lnTo>
                  <a:pt x="4690670" y="4116062"/>
                </a:lnTo>
                <a:lnTo>
                  <a:pt x="469067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53013"/>
            <a:ext cx="3665195" cy="4264954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14640"/>
              <a:ext cx="698500" cy="783520"/>
            </a:xfrm>
            <a:custGeom>
              <a:avLst/>
              <a:gdLst/>
              <a:ahLst/>
              <a:cxnLst/>
              <a:rect l="l" t="t" r="r" b="b"/>
              <a:pathLst>
                <a:path w="698500" h="783520">
                  <a:moveTo>
                    <a:pt x="415148" y="23701"/>
                  </a:moveTo>
                  <a:lnTo>
                    <a:pt x="632602" y="150219"/>
                  </a:lnTo>
                  <a:cubicBezTo>
                    <a:pt x="673401" y="173957"/>
                    <a:pt x="698500" y="217598"/>
                    <a:pt x="698500" y="264800"/>
                  </a:cubicBezTo>
                  <a:lnTo>
                    <a:pt x="698500" y="518720"/>
                  </a:lnTo>
                  <a:cubicBezTo>
                    <a:pt x="698500" y="565922"/>
                    <a:pt x="673401" y="609563"/>
                    <a:pt x="632602" y="633301"/>
                  </a:cubicBezTo>
                  <a:lnTo>
                    <a:pt x="415148" y="759819"/>
                  </a:lnTo>
                  <a:cubicBezTo>
                    <a:pt x="374413" y="783520"/>
                    <a:pt x="324087" y="783520"/>
                    <a:pt x="283352" y="759819"/>
                  </a:cubicBezTo>
                  <a:lnTo>
                    <a:pt x="65898" y="633301"/>
                  </a:lnTo>
                  <a:cubicBezTo>
                    <a:pt x="25099" y="609563"/>
                    <a:pt x="0" y="565922"/>
                    <a:pt x="0" y="518720"/>
                  </a:cubicBezTo>
                  <a:lnTo>
                    <a:pt x="0" y="264800"/>
                  </a:lnTo>
                  <a:cubicBezTo>
                    <a:pt x="0" y="217598"/>
                    <a:pt x="25099" y="173957"/>
                    <a:pt x="65898" y="150219"/>
                  </a:cubicBezTo>
                  <a:lnTo>
                    <a:pt x="283352" y="23701"/>
                  </a:lnTo>
                  <a:cubicBezTo>
                    <a:pt x="324087" y="0"/>
                    <a:pt x="374413" y="0"/>
                    <a:pt x="415148" y="23701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3450353" y="2643555"/>
            <a:ext cx="3665195" cy="4264954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5337"/>
              <a:ext cx="698500" cy="782126"/>
            </a:xfrm>
            <a:custGeom>
              <a:avLst/>
              <a:gdLst/>
              <a:ahLst/>
              <a:cxnLst/>
              <a:rect l="l" t="t" r="r" b="b"/>
              <a:pathLst>
                <a:path w="698500" h="782126">
                  <a:moveTo>
                    <a:pt x="418286" y="24829"/>
                  </a:moveTo>
                  <a:lnTo>
                    <a:pt x="629464" y="147697"/>
                  </a:lnTo>
                  <a:cubicBezTo>
                    <a:pt x="672206" y="172564"/>
                    <a:pt x="698500" y="218284"/>
                    <a:pt x="698500" y="267734"/>
                  </a:cubicBezTo>
                  <a:lnTo>
                    <a:pt x="698500" y="514392"/>
                  </a:lnTo>
                  <a:cubicBezTo>
                    <a:pt x="698500" y="563842"/>
                    <a:pt x="672206" y="609562"/>
                    <a:pt x="629464" y="634429"/>
                  </a:cubicBezTo>
                  <a:lnTo>
                    <a:pt x="418286" y="757297"/>
                  </a:lnTo>
                  <a:cubicBezTo>
                    <a:pt x="375611" y="782126"/>
                    <a:pt x="322889" y="782126"/>
                    <a:pt x="280214" y="757297"/>
                  </a:cubicBezTo>
                  <a:lnTo>
                    <a:pt x="69036" y="634429"/>
                  </a:lnTo>
                  <a:cubicBezTo>
                    <a:pt x="26294" y="609562"/>
                    <a:pt x="0" y="563842"/>
                    <a:pt x="0" y="514392"/>
                  </a:cubicBezTo>
                  <a:lnTo>
                    <a:pt x="0" y="267734"/>
                  </a:lnTo>
                  <a:cubicBezTo>
                    <a:pt x="0" y="218284"/>
                    <a:pt x="26294" y="172564"/>
                    <a:pt x="69036" y="147697"/>
                  </a:cubicBezTo>
                  <a:lnTo>
                    <a:pt x="280214" y="24829"/>
                  </a:lnTo>
                  <a:cubicBezTo>
                    <a:pt x="322889" y="0"/>
                    <a:pt x="375611" y="0"/>
                    <a:pt x="418286" y="24829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 rot="-5400000">
            <a:off x="3517039" y="3766163"/>
            <a:ext cx="4758491" cy="4324279"/>
          </a:xfrm>
          <a:custGeom>
            <a:avLst/>
            <a:gdLst/>
            <a:ahLst/>
            <a:cxnLst/>
            <a:rect l="l" t="t" r="r" b="b"/>
            <a:pathLst>
              <a:path w="4758491" h="4324279">
                <a:moveTo>
                  <a:pt x="0" y="0"/>
                </a:moveTo>
                <a:lnTo>
                  <a:pt x="4758491" y="0"/>
                </a:lnTo>
                <a:lnTo>
                  <a:pt x="4758491" y="4324279"/>
                </a:lnTo>
                <a:lnTo>
                  <a:pt x="0" y="43242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026298" y="3660447"/>
            <a:ext cx="3913783" cy="4554221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4363"/>
              <a:ext cx="698500" cy="784074"/>
            </a:xfrm>
            <a:custGeom>
              <a:avLst/>
              <a:gdLst/>
              <a:ahLst/>
              <a:cxnLst/>
              <a:rect l="l" t="t" r="r" b="b"/>
              <a:pathLst>
                <a:path w="698500" h="784074">
                  <a:moveTo>
                    <a:pt x="413901" y="23252"/>
                  </a:moveTo>
                  <a:lnTo>
                    <a:pt x="633849" y="151222"/>
                  </a:lnTo>
                  <a:cubicBezTo>
                    <a:pt x="673876" y="174510"/>
                    <a:pt x="698500" y="217326"/>
                    <a:pt x="698500" y="263635"/>
                  </a:cubicBezTo>
                  <a:lnTo>
                    <a:pt x="698500" y="520439"/>
                  </a:lnTo>
                  <a:cubicBezTo>
                    <a:pt x="698500" y="566748"/>
                    <a:pt x="673876" y="609564"/>
                    <a:pt x="633849" y="632852"/>
                  </a:cubicBezTo>
                  <a:lnTo>
                    <a:pt x="413901" y="760822"/>
                  </a:lnTo>
                  <a:cubicBezTo>
                    <a:pt x="373936" y="784074"/>
                    <a:pt x="324564" y="784074"/>
                    <a:pt x="284599" y="760822"/>
                  </a:cubicBezTo>
                  <a:lnTo>
                    <a:pt x="64651" y="632852"/>
                  </a:lnTo>
                  <a:cubicBezTo>
                    <a:pt x="24624" y="609564"/>
                    <a:pt x="0" y="566748"/>
                    <a:pt x="0" y="520439"/>
                  </a:cubicBezTo>
                  <a:lnTo>
                    <a:pt x="0" y="263635"/>
                  </a:lnTo>
                  <a:cubicBezTo>
                    <a:pt x="0" y="217326"/>
                    <a:pt x="24624" y="174510"/>
                    <a:pt x="64651" y="151222"/>
                  </a:cubicBezTo>
                  <a:lnTo>
                    <a:pt x="284599" y="23252"/>
                  </a:lnTo>
                  <a:cubicBezTo>
                    <a:pt x="324564" y="0"/>
                    <a:pt x="373936" y="0"/>
                    <a:pt x="413901" y="2325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208">
                    <a:alpha val="100000"/>
                  </a:srgbClr>
                </a:gs>
                <a:gs pos="100000">
                  <a:srgbClr val="FFE851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 rot="-5400000">
            <a:off x="9879800" y="3875631"/>
            <a:ext cx="4923651" cy="4474368"/>
          </a:xfrm>
          <a:custGeom>
            <a:avLst/>
            <a:gdLst/>
            <a:ahLst/>
            <a:cxnLst/>
            <a:rect l="l" t="t" r="r" b="b"/>
            <a:pathLst>
              <a:path w="4923651" h="4474368">
                <a:moveTo>
                  <a:pt x="0" y="0"/>
                </a:moveTo>
                <a:lnTo>
                  <a:pt x="4923651" y="0"/>
                </a:lnTo>
                <a:lnTo>
                  <a:pt x="4923651" y="4474368"/>
                </a:lnTo>
                <a:lnTo>
                  <a:pt x="0" y="44743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114951" y="3743870"/>
            <a:ext cx="3913783" cy="4554221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14363"/>
              <a:ext cx="698500" cy="784074"/>
            </a:xfrm>
            <a:custGeom>
              <a:avLst/>
              <a:gdLst/>
              <a:ahLst/>
              <a:cxnLst/>
              <a:rect l="l" t="t" r="r" b="b"/>
              <a:pathLst>
                <a:path w="698500" h="784074">
                  <a:moveTo>
                    <a:pt x="413901" y="23252"/>
                  </a:moveTo>
                  <a:lnTo>
                    <a:pt x="633849" y="151222"/>
                  </a:lnTo>
                  <a:cubicBezTo>
                    <a:pt x="673876" y="174510"/>
                    <a:pt x="698500" y="217326"/>
                    <a:pt x="698500" y="263635"/>
                  </a:cubicBezTo>
                  <a:lnTo>
                    <a:pt x="698500" y="520439"/>
                  </a:lnTo>
                  <a:cubicBezTo>
                    <a:pt x="698500" y="566748"/>
                    <a:pt x="673876" y="609564"/>
                    <a:pt x="633849" y="632852"/>
                  </a:cubicBezTo>
                  <a:lnTo>
                    <a:pt x="413901" y="760822"/>
                  </a:lnTo>
                  <a:cubicBezTo>
                    <a:pt x="373936" y="784074"/>
                    <a:pt x="324564" y="784074"/>
                    <a:pt x="284599" y="760822"/>
                  </a:cubicBezTo>
                  <a:lnTo>
                    <a:pt x="64651" y="632852"/>
                  </a:lnTo>
                  <a:cubicBezTo>
                    <a:pt x="24624" y="609564"/>
                    <a:pt x="0" y="566748"/>
                    <a:pt x="0" y="520439"/>
                  </a:cubicBezTo>
                  <a:lnTo>
                    <a:pt x="0" y="263635"/>
                  </a:lnTo>
                  <a:cubicBezTo>
                    <a:pt x="0" y="217326"/>
                    <a:pt x="24624" y="174510"/>
                    <a:pt x="64651" y="151222"/>
                  </a:cubicBezTo>
                  <a:lnTo>
                    <a:pt x="284599" y="23252"/>
                  </a:lnTo>
                  <a:cubicBezTo>
                    <a:pt x="324564" y="0"/>
                    <a:pt x="373936" y="0"/>
                    <a:pt x="413901" y="2325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208">
                    <a:alpha val="100000"/>
                  </a:srgbClr>
                </a:gs>
                <a:gs pos="100000">
                  <a:srgbClr val="FFE851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20" name="Freeform 20"/>
          <p:cNvSpPr/>
          <p:nvPr/>
        </p:nvSpPr>
        <p:spPr>
          <a:xfrm rot="-5400000">
            <a:off x="6158763" y="3726630"/>
            <a:ext cx="5478843" cy="4978898"/>
          </a:xfrm>
          <a:custGeom>
            <a:avLst/>
            <a:gdLst/>
            <a:ahLst/>
            <a:cxnLst/>
            <a:rect l="l" t="t" r="r" b="b"/>
            <a:pathLst>
              <a:path w="5478843" h="4978898">
                <a:moveTo>
                  <a:pt x="0" y="0"/>
                </a:moveTo>
                <a:lnTo>
                  <a:pt x="5478843" y="0"/>
                </a:lnTo>
                <a:lnTo>
                  <a:pt x="5478843" y="4978898"/>
                </a:lnTo>
                <a:lnTo>
                  <a:pt x="0" y="497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880601" y="3839326"/>
            <a:ext cx="4258754" cy="4955642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13200"/>
              <a:ext cx="698500" cy="786401"/>
            </a:xfrm>
            <a:custGeom>
              <a:avLst/>
              <a:gdLst/>
              <a:ahLst/>
              <a:cxnLst/>
              <a:rect l="l" t="t" r="r" b="b"/>
              <a:pathLst>
                <a:path w="698500" h="786401">
                  <a:moveTo>
                    <a:pt x="408664" y="21368"/>
                  </a:moveTo>
                  <a:lnTo>
                    <a:pt x="639086" y="155432"/>
                  </a:lnTo>
                  <a:cubicBezTo>
                    <a:pt x="675870" y="176834"/>
                    <a:pt x="698500" y="216181"/>
                    <a:pt x="698500" y="258739"/>
                  </a:cubicBezTo>
                  <a:lnTo>
                    <a:pt x="698500" y="527661"/>
                  </a:lnTo>
                  <a:cubicBezTo>
                    <a:pt x="698500" y="570219"/>
                    <a:pt x="675870" y="609566"/>
                    <a:pt x="639086" y="630968"/>
                  </a:cubicBezTo>
                  <a:lnTo>
                    <a:pt x="408664" y="765032"/>
                  </a:lnTo>
                  <a:cubicBezTo>
                    <a:pt x="371937" y="786400"/>
                    <a:pt x="326563" y="786400"/>
                    <a:pt x="289836" y="765032"/>
                  </a:cubicBezTo>
                  <a:lnTo>
                    <a:pt x="59414" y="630968"/>
                  </a:lnTo>
                  <a:cubicBezTo>
                    <a:pt x="22630" y="609566"/>
                    <a:pt x="0" y="570219"/>
                    <a:pt x="0" y="527661"/>
                  </a:cubicBezTo>
                  <a:lnTo>
                    <a:pt x="0" y="258739"/>
                  </a:lnTo>
                  <a:cubicBezTo>
                    <a:pt x="0" y="216181"/>
                    <a:pt x="22630" y="176834"/>
                    <a:pt x="59414" y="155432"/>
                  </a:cubicBezTo>
                  <a:lnTo>
                    <a:pt x="289836" y="21368"/>
                  </a:lnTo>
                  <a:cubicBezTo>
                    <a:pt x="326563" y="0"/>
                    <a:pt x="371937" y="0"/>
                    <a:pt x="408664" y="2136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25" name="Freeform 25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28700" y="7651392"/>
            <a:ext cx="16230600" cy="4767739"/>
          </a:xfrm>
          <a:custGeom>
            <a:avLst/>
            <a:gdLst/>
            <a:ahLst/>
            <a:cxnLst/>
            <a:rect l="l" t="t" r="r" b="b"/>
            <a:pathLst>
              <a:path w="16230600" h="4767739">
                <a:moveTo>
                  <a:pt x="0" y="0"/>
                </a:moveTo>
                <a:lnTo>
                  <a:pt x="16230600" y="0"/>
                </a:lnTo>
                <a:lnTo>
                  <a:pt x="16230600" y="4767739"/>
                </a:lnTo>
                <a:lnTo>
                  <a:pt x="0" y="47677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406906" y="683437"/>
            <a:ext cx="4141051" cy="1459721"/>
          </a:xfrm>
          <a:custGeom>
            <a:avLst/>
            <a:gdLst/>
            <a:ahLst/>
            <a:cxnLst/>
            <a:rect l="l" t="t" r="r" b="b"/>
            <a:pathLst>
              <a:path w="4141051" h="1459721">
                <a:moveTo>
                  <a:pt x="0" y="0"/>
                </a:moveTo>
                <a:lnTo>
                  <a:pt x="4141051" y="0"/>
                </a:lnTo>
                <a:lnTo>
                  <a:pt x="4141051" y="1459721"/>
                </a:lnTo>
                <a:lnTo>
                  <a:pt x="0" y="1459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026298" y="616762"/>
            <a:ext cx="10989469" cy="188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РОЗДІЛ ІІ. 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3891EE"/>
                </a:solidFill>
                <a:latin typeface="Lora Bold"/>
                <a:ea typeface="Lora Bold"/>
                <a:cs typeface="Lora Bold"/>
                <a:sym typeface="Lora Bold"/>
              </a:rPr>
              <a:t>СИСТЕМА ОЦІНЮВАННЯ ЗДОБУВАЧІВ ОСВІТИ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/>
          <a:srcRect t="19751" r="40876" b="31401"/>
          <a:stretch>
            <a:fillRect/>
          </a:stretch>
        </p:blipFill>
        <p:spPr bwMode="auto">
          <a:xfrm>
            <a:off x="928630" y="3643301"/>
            <a:ext cx="3929090" cy="2444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5"/>
          <a:srcRect l="17391" t="41080" r="24864" b="9118"/>
          <a:stretch>
            <a:fillRect/>
          </a:stretch>
        </p:blipFill>
        <p:spPr bwMode="auto">
          <a:xfrm>
            <a:off x="13501718" y="3214674"/>
            <a:ext cx="3715842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На зображенні може бути: 7 людей та текст"/>
          <p:cNvPicPr>
            <a:picLocks noChangeAspect="1" noChangeArrowheads="1"/>
          </p:cNvPicPr>
          <p:nvPr/>
        </p:nvPicPr>
        <p:blipFill>
          <a:blip r:embed="rId16"/>
          <a:srcRect l="20156" t="26875" b="15625"/>
          <a:stretch>
            <a:fillRect/>
          </a:stretch>
        </p:blipFill>
        <p:spPr bwMode="auto">
          <a:xfrm>
            <a:off x="4143340" y="5572128"/>
            <a:ext cx="10453654" cy="5646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121" y="711673"/>
            <a:ext cx="8352691" cy="1968751"/>
            <a:chOff x="0" y="0"/>
            <a:chExt cx="4687998" cy="1104973"/>
          </a:xfrm>
        </p:grpSpPr>
        <p:sp>
          <p:nvSpPr>
            <p:cNvPr id="3" name="Freeform 3"/>
            <p:cNvSpPr/>
            <p:nvPr/>
          </p:nvSpPr>
          <p:spPr>
            <a:xfrm>
              <a:off x="2524" y="0"/>
              <a:ext cx="4682951" cy="1104973"/>
            </a:xfrm>
            <a:custGeom>
              <a:avLst/>
              <a:gdLst/>
              <a:ahLst/>
              <a:cxnLst/>
              <a:rect l="l" t="t" r="r" b="b"/>
              <a:pathLst>
                <a:path w="4682951" h="1104973">
                  <a:moveTo>
                    <a:pt x="4463737" y="0"/>
                  </a:moveTo>
                  <a:lnTo>
                    <a:pt x="16014" y="0"/>
                  </a:lnTo>
                  <a:cubicBezTo>
                    <a:pt x="11430" y="0"/>
                    <a:pt x="7083" y="2037"/>
                    <a:pt x="4150" y="5559"/>
                  </a:cubicBezTo>
                  <a:cubicBezTo>
                    <a:pt x="1217" y="9081"/>
                    <a:pt x="0" y="13724"/>
                    <a:pt x="829" y="18232"/>
                  </a:cubicBezTo>
                  <a:lnTo>
                    <a:pt x="197323" y="1086741"/>
                  </a:lnTo>
                  <a:cubicBezTo>
                    <a:pt x="199266" y="1097304"/>
                    <a:pt x="208474" y="1104973"/>
                    <a:pt x="219214" y="1104973"/>
                  </a:cubicBezTo>
                  <a:lnTo>
                    <a:pt x="4666937" y="1104973"/>
                  </a:lnTo>
                  <a:cubicBezTo>
                    <a:pt x="4671521" y="1104973"/>
                    <a:pt x="4675867" y="1102937"/>
                    <a:pt x="4678800" y="1099415"/>
                  </a:cubicBezTo>
                  <a:cubicBezTo>
                    <a:pt x="4681734" y="1095893"/>
                    <a:pt x="4682950" y="1091249"/>
                    <a:pt x="4682121" y="1086741"/>
                  </a:cubicBezTo>
                  <a:lnTo>
                    <a:pt x="4485627" y="18232"/>
                  </a:lnTo>
                  <a:cubicBezTo>
                    <a:pt x="4483685" y="7669"/>
                    <a:pt x="4474477" y="0"/>
                    <a:pt x="44637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484798" cy="1143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838800" y="1714102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0" y="0"/>
                </a:moveTo>
                <a:lnTo>
                  <a:pt x="8215483" y="0"/>
                </a:lnTo>
                <a:lnTo>
                  <a:pt x="8215483" y="9794912"/>
                </a:lnTo>
                <a:lnTo>
                  <a:pt x="0" y="979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459478" y="-1029027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8215483" y="0"/>
                </a:moveTo>
                <a:lnTo>
                  <a:pt x="0" y="0"/>
                </a:lnTo>
                <a:lnTo>
                  <a:pt x="0" y="9794912"/>
                </a:lnTo>
                <a:lnTo>
                  <a:pt x="8215483" y="9794912"/>
                </a:lnTo>
                <a:lnTo>
                  <a:pt x="8215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4613" y="2991064"/>
            <a:ext cx="5371633" cy="7295936"/>
          </a:xfrm>
          <a:custGeom>
            <a:avLst/>
            <a:gdLst/>
            <a:ahLst/>
            <a:cxnLst/>
            <a:rect l="l" t="t" r="r" b="b"/>
            <a:pathLst>
              <a:path w="5371633" h="7295936">
                <a:moveTo>
                  <a:pt x="0" y="0"/>
                </a:moveTo>
                <a:lnTo>
                  <a:pt x="5371633" y="0"/>
                </a:lnTo>
                <a:lnTo>
                  <a:pt x="5371633" y="7295936"/>
                </a:lnTo>
                <a:lnTo>
                  <a:pt x="0" y="7295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56865" y="5658958"/>
            <a:ext cx="677131" cy="667820"/>
          </a:xfrm>
          <a:custGeom>
            <a:avLst/>
            <a:gdLst/>
            <a:ahLst/>
            <a:cxnLst/>
            <a:rect l="l" t="t" r="r" b="b"/>
            <a:pathLst>
              <a:path w="677131" h="667820">
                <a:moveTo>
                  <a:pt x="0" y="0"/>
                </a:moveTo>
                <a:lnTo>
                  <a:pt x="677131" y="0"/>
                </a:lnTo>
                <a:lnTo>
                  <a:pt x="677131" y="667821"/>
                </a:lnTo>
                <a:lnTo>
                  <a:pt x="0" y="66782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3760" y="3656199"/>
            <a:ext cx="4673338" cy="4673338"/>
          </a:xfrm>
          <a:custGeom>
            <a:avLst/>
            <a:gdLst/>
            <a:ahLst/>
            <a:cxnLst/>
            <a:rect l="l" t="t" r="r" b="b"/>
            <a:pathLst>
              <a:path w="4673338" h="4673338">
                <a:moveTo>
                  <a:pt x="0" y="0"/>
                </a:moveTo>
                <a:lnTo>
                  <a:pt x="4673338" y="0"/>
                </a:lnTo>
                <a:lnTo>
                  <a:pt x="4673338" y="4673339"/>
                </a:lnTo>
                <a:lnTo>
                  <a:pt x="0" y="46733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5653" r="-3565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7156" y="1508406"/>
            <a:ext cx="7944621" cy="49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0"/>
              </a:lnSpc>
            </a:pPr>
            <a:r>
              <a:rPr lang="en-US" sz="4100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КІЛЬКІСНИЙ СКЛАД УЧНІВ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4613" y="8314816"/>
            <a:ext cx="474710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  <a:spcBef>
                <a:spcPct val="0"/>
              </a:spcBef>
            </a:pPr>
            <a:r>
              <a:rPr lang="en-US" sz="2766" b="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У </a:t>
            </a:r>
            <a:r>
              <a:rPr lang="en-US" sz="2766" b="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закладі</a:t>
            </a:r>
            <a:r>
              <a:rPr lang="en-US" sz="2766" b="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766" b="1" dirty="0" err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навча</a:t>
            </a:r>
            <a:r>
              <a:rPr lang="" sz="2766" b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ло</a:t>
            </a:r>
            <a:r>
              <a:rPr lang="en-US" sz="2766" b="1" dirty="0" err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ся</a:t>
            </a:r>
            <a:r>
              <a:rPr lang="en-US" sz="2766" b="1" dirty="0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endParaRPr lang="uk-UA" sz="2766" b="1" dirty="0" smtClean="0">
              <a:solidFill>
                <a:srgbClr val="112D4E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872"/>
              </a:lnSpc>
              <a:spcBef>
                <a:spcPct val="0"/>
              </a:spcBef>
            </a:pPr>
            <a:r>
              <a:rPr lang="uk-UA" sz="2766" b="1" dirty="0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132 </a:t>
            </a:r>
            <a:r>
              <a:rPr lang="en-US" sz="2766" b="1" dirty="0" err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учні</a:t>
            </a:r>
            <a:endParaRPr lang="en-US" sz="2766" b="1" dirty="0">
              <a:solidFill>
                <a:srgbClr val="112D4E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8501058" y="1500165"/>
          <a:ext cx="7286676" cy="8436159"/>
        </p:xfrm>
        <a:graphic>
          <a:graphicData uri="http://schemas.openxmlformats.org/drawingml/2006/table">
            <a:tbl>
              <a:tblPr/>
              <a:tblGrid>
                <a:gridCol w="1695370"/>
                <a:gridCol w="1720402"/>
                <a:gridCol w="1935073"/>
                <a:gridCol w="1935831"/>
              </a:tblGrid>
              <a:tr h="374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Клас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Хлопчик</a:t>
                      </a:r>
                      <a:r>
                        <a:rPr lang="uk-UA" sz="20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Дівчат</a:t>
                      </a:r>
                      <a:r>
                        <a:rPr lang="uk-UA" sz="20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ок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Всього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Всього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Всього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ВСЬОГО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411195" y="3726371"/>
            <a:ext cx="10900599" cy="9905920"/>
          </a:xfrm>
          <a:custGeom>
            <a:avLst/>
            <a:gdLst/>
            <a:ahLst/>
            <a:cxnLst/>
            <a:rect l="l" t="t" r="r" b="b"/>
            <a:pathLst>
              <a:path w="10900599" h="9905920">
                <a:moveTo>
                  <a:pt x="0" y="0"/>
                </a:moveTo>
                <a:lnTo>
                  <a:pt x="10900599" y="0"/>
                </a:lnTo>
                <a:lnTo>
                  <a:pt x="10900599" y="9905920"/>
                </a:lnTo>
                <a:lnTo>
                  <a:pt x="0" y="9905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4308872"/>
            <a:ext cx="7726824" cy="8991214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3968"/>
              <a:ext cx="698500" cy="804863"/>
            </a:xfrm>
            <a:custGeom>
              <a:avLst/>
              <a:gdLst/>
              <a:ahLst/>
              <a:cxnLst/>
              <a:rect l="l" t="t" r="r" b="b"/>
              <a:pathLst>
                <a:path w="698500" h="804863">
                  <a:moveTo>
                    <a:pt x="367112" y="6424"/>
                  </a:moveTo>
                  <a:lnTo>
                    <a:pt x="680638" y="188840"/>
                  </a:lnTo>
                  <a:cubicBezTo>
                    <a:pt x="691697" y="195274"/>
                    <a:pt x="698500" y="207103"/>
                    <a:pt x="698500" y="219897"/>
                  </a:cubicBezTo>
                  <a:lnTo>
                    <a:pt x="698500" y="584967"/>
                  </a:lnTo>
                  <a:cubicBezTo>
                    <a:pt x="698500" y="597761"/>
                    <a:pt x="691697" y="609590"/>
                    <a:pt x="680638" y="616024"/>
                  </a:cubicBezTo>
                  <a:lnTo>
                    <a:pt x="367112" y="798440"/>
                  </a:lnTo>
                  <a:cubicBezTo>
                    <a:pt x="356070" y="804864"/>
                    <a:pt x="342430" y="804864"/>
                    <a:pt x="331388" y="798440"/>
                  </a:cubicBezTo>
                  <a:lnTo>
                    <a:pt x="17862" y="616024"/>
                  </a:lnTo>
                  <a:cubicBezTo>
                    <a:pt x="6803" y="609590"/>
                    <a:pt x="0" y="597761"/>
                    <a:pt x="0" y="584967"/>
                  </a:cubicBezTo>
                  <a:lnTo>
                    <a:pt x="0" y="219897"/>
                  </a:lnTo>
                  <a:cubicBezTo>
                    <a:pt x="0" y="207103"/>
                    <a:pt x="6803" y="195274"/>
                    <a:pt x="17862" y="188840"/>
                  </a:cubicBezTo>
                  <a:lnTo>
                    <a:pt x="331388" y="6424"/>
                  </a:lnTo>
                  <a:cubicBezTo>
                    <a:pt x="342430" y="0"/>
                    <a:pt x="356070" y="0"/>
                    <a:pt x="367112" y="642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5" name="Freeform 5"/>
          <p:cNvSpPr/>
          <p:nvPr/>
        </p:nvSpPr>
        <p:spPr>
          <a:xfrm rot="-5400000">
            <a:off x="-951503" y="3898214"/>
            <a:ext cx="11396152" cy="10356253"/>
          </a:xfrm>
          <a:custGeom>
            <a:avLst/>
            <a:gdLst/>
            <a:ahLst/>
            <a:cxnLst/>
            <a:rect l="l" t="t" r="r" b="b"/>
            <a:pathLst>
              <a:path w="11396152" h="10356253">
                <a:moveTo>
                  <a:pt x="0" y="0"/>
                </a:moveTo>
                <a:lnTo>
                  <a:pt x="11396152" y="0"/>
                </a:lnTo>
                <a:lnTo>
                  <a:pt x="11396152" y="10356254"/>
                </a:lnTo>
                <a:lnTo>
                  <a:pt x="0" y="10356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09202" y="4308872"/>
            <a:ext cx="7874744" cy="9163338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3894"/>
              <a:ext cx="698500" cy="805013"/>
            </a:xfrm>
            <a:custGeom>
              <a:avLst/>
              <a:gdLst/>
              <a:ahLst/>
              <a:cxnLst/>
              <a:rect l="l" t="t" r="r" b="b"/>
              <a:pathLst>
                <a:path w="698500" h="805013">
                  <a:moveTo>
                    <a:pt x="366776" y="6303"/>
                  </a:moveTo>
                  <a:lnTo>
                    <a:pt x="680974" y="189109"/>
                  </a:lnTo>
                  <a:cubicBezTo>
                    <a:pt x="691825" y="195422"/>
                    <a:pt x="698500" y="207029"/>
                    <a:pt x="698500" y="219583"/>
                  </a:cubicBezTo>
                  <a:lnTo>
                    <a:pt x="698500" y="585429"/>
                  </a:lnTo>
                  <a:cubicBezTo>
                    <a:pt x="698500" y="597983"/>
                    <a:pt x="691825" y="609590"/>
                    <a:pt x="680974" y="615903"/>
                  </a:cubicBezTo>
                  <a:lnTo>
                    <a:pt x="366776" y="798709"/>
                  </a:lnTo>
                  <a:cubicBezTo>
                    <a:pt x="355942" y="805012"/>
                    <a:pt x="342558" y="805012"/>
                    <a:pt x="331724" y="798709"/>
                  </a:cubicBezTo>
                  <a:lnTo>
                    <a:pt x="17526" y="615903"/>
                  </a:lnTo>
                  <a:cubicBezTo>
                    <a:pt x="6675" y="609590"/>
                    <a:pt x="0" y="597983"/>
                    <a:pt x="0" y="585429"/>
                  </a:cubicBezTo>
                  <a:lnTo>
                    <a:pt x="0" y="219583"/>
                  </a:lnTo>
                  <a:cubicBezTo>
                    <a:pt x="0" y="207029"/>
                    <a:pt x="6675" y="195422"/>
                    <a:pt x="17526" y="189109"/>
                  </a:cubicBezTo>
                  <a:lnTo>
                    <a:pt x="331724" y="6303"/>
                  </a:lnTo>
                  <a:cubicBezTo>
                    <a:pt x="342558" y="0"/>
                    <a:pt x="355942" y="0"/>
                    <a:pt x="366776" y="630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760822" y="588500"/>
            <a:ext cx="1457366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30"/>
              </a:lnSpc>
            </a:pPr>
            <a:r>
              <a:rPr lang="en-US" sz="5700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КІЛЬКІСНИЙ СКЛАД УЧНІВ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1770" y="5429252"/>
            <a:ext cx="3463131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Кількість</a:t>
            </a:r>
            <a:r>
              <a:rPr lang="en-US" sz="34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499" b="1" dirty="0" err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endParaRPr lang="en-US" sz="3499" b="1" dirty="0">
              <a:solidFill>
                <a:srgbClr val="005BB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144264" y="5357814"/>
            <a:ext cx="3682206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Кількість</a:t>
            </a:r>
            <a:r>
              <a:rPr lang="en-US" sz="34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4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класів</a:t>
            </a:r>
            <a:endParaRPr lang="en-US" sz="3499" b="1" dirty="0">
              <a:solidFill>
                <a:srgbClr val="FFD5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857192" y="1214410"/>
          <a:ext cx="16430740" cy="3200908"/>
        </p:xfrm>
        <a:graphic>
          <a:graphicData uri="http://schemas.openxmlformats.org/drawingml/2006/table">
            <a:tbl>
              <a:tblPr/>
              <a:tblGrid>
                <a:gridCol w="2989562"/>
                <a:gridCol w="2612904"/>
                <a:gridCol w="2801234"/>
                <a:gridCol w="2612904"/>
                <a:gridCol w="2614221"/>
                <a:gridCol w="2799915"/>
              </a:tblGrid>
              <a:tr h="978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Навчальний</a:t>
                      </a: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рік</a:t>
                      </a: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2020/2021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2021/2022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2022/2023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2023/2024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2024/2025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Кількість класів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Кількість учнів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138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9858380" y="6143632"/>
          <a:ext cx="628654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1571572" y="6357946"/>
          <a:ext cx="6143668" cy="392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81682" y="-4556251"/>
            <a:ext cx="7676727" cy="6372158"/>
            <a:chOff x="0" y="0"/>
            <a:chExt cx="841504" cy="698500"/>
          </a:xfrm>
        </p:grpSpPr>
        <p:sp>
          <p:nvSpPr>
            <p:cNvPr id="3" name="Freeform 3"/>
            <p:cNvSpPr/>
            <p:nvPr/>
          </p:nvSpPr>
          <p:spPr>
            <a:xfrm>
              <a:off x="8715" y="0"/>
              <a:ext cx="824075" cy="698500"/>
            </a:xfrm>
            <a:custGeom>
              <a:avLst/>
              <a:gdLst/>
              <a:ahLst/>
              <a:cxnLst/>
              <a:rect l="l" t="t" r="r" b="b"/>
              <a:pathLst>
                <a:path w="824075" h="698500">
                  <a:moveTo>
                    <a:pt x="809966" y="388476"/>
                  </a:moveTo>
                  <a:lnTo>
                    <a:pt x="652411" y="659274"/>
                  </a:lnTo>
                  <a:cubicBezTo>
                    <a:pt x="638281" y="683560"/>
                    <a:pt x="612304" y="698500"/>
                    <a:pt x="584206" y="698500"/>
                  </a:cubicBezTo>
                  <a:lnTo>
                    <a:pt x="239867" y="698500"/>
                  </a:lnTo>
                  <a:cubicBezTo>
                    <a:pt x="211770" y="698500"/>
                    <a:pt x="185792" y="683560"/>
                    <a:pt x="171663" y="659274"/>
                  </a:cubicBezTo>
                  <a:lnTo>
                    <a:pt x="14107" y="388476"/>
                  </a:lnTo>
                  <a:cubicBezTo>
                    <a:pt x="0" y="364228"/>
                    <a:pt x="0" y="334272"/>
                    <a:pt x="14107" y="310024"/>
                  </a:cubicBezTo>
                  <a:lnTo>
                    <a:pt x="171663" y="39226"/>
                  </a:lnTo>
                  <a:cubicBezTo>
                    <a:pt x="185792" y="14940"/>
                    <a:pt x="211770" y="0"/>
                    <a:pt x="239867" y="0"/>
                  </a:cubicBezTo>
                  <a:lnTo>
                    <a:pt x="584206" y="0"/>
                  </a:lnTo>
                  <a:cubicBezTo>
                    <a:pt x="612304" y="0"/>
                    <a:pt x="638281" y="14940"/>
                    <a:pt x="652411" y="39226"/>
                  </a:cubicBezTo>
                  <a:lnTo>
                    <a:pt x="809966" y="310024"/>
                  </a:lnTo>
                  <a:cubicBezTo>
                    <a:pt x="824074" y="334272"/>
                    <a:pt x="824074" y="364228"/>
                    <a:pt x="809966" y="388476"/>
                  </a:cubicBezTo>
                  <a:close/>
                </a:path>
              </a:pathLst>
            </a:custGeom>
            <a:gradFill rotWithShape="1">
              <a:gsLst>
                <a:gs pos="0">
                  <a:srgbClr val="255389">
                    <a:alpha val="100000"/>
                  </a:srgbClr>
                </a:gs>
                <a:gs pos="100000">
                  <a:srgbClr val="112D4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1290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04835" y="-3943119"/>
            <a:ext cx="6353909" cy="5145894"/>
            <a:chOff x="0" y="0"/>
            <a:chExt cx="862475" cy="698500"/>
          </a:xfrm>
        </p:grpSpPr>
        <p:sp>
          <p:nvSpPr>
            <p:cNvPr id="6" name="Freeform 6"/>
            <p:cNvSpPr/>
            <p:nvPr/>
          </p:nvSpPr>
          <p:spPr>
            <a:xfrm>
              <a:off x="10529" y="0"/>
              <a:ext cx="841418" cy="698500"/>
            </a:xfrm>
            <a:custGeom>
              <a:avLst/>
              <a:gdLst/>
              <a:ahLst/>
              <a:cxnLst/>
              <a:rect l="l" t="t" r="r" b="b"/>
              <a:pathLst>
                <a:path w="841418" h="698500">
                  <a:moveTo>
                    <a:pt x="824372" y="396642"/>
                  </a:moveTo>
                  <a:lnTo>
                    <a:pt x="676320" y="651108"/>
                  </a:lnTo>
                  <a:cubicBezTo>
                    <a:pt x="659248" y="680449"/>
                    <a:pt x="627862" y="698500"/>
                    <a:pt x="593916" y="698500"/>
                  </a:cubicBezTo>
                  <a:lnTo>
                    <a:pt x="247501" y="698500"/>
                  </a:lnTo>
                  <a:cubicBezTo>
                    <a:pt x="213555" y="698500"/>
                    <a:pt x="182169" y="680449"/>
                    <a:pt x="165097" y="651108"/>
                  </a:cubicBezTo>
                  <a:lnTo>
                    <a:pt x="17045" y="396642"/>
                  </a:lnTo>
                  <a:cubicBezTo>
                    <a:pt x="0" y="367346"/>
                    <a:pt x="0" y="331154"/>
                    <a:pt x="17045" y="301858"/>
                  </a:cubicBezTo>
                  <a:lnTo>
                    <a:pt x="165097" y="47392"/>
                  </a:lnTo>
                  <a:cubicBezTo>
                    <a:pt x="182169" y="18051"/>
                    <a:pt x="213555" y="0"/>
                    <a:pt x="247501" y="0"/>
                  </a:cubicBezTo>
                  <a:lnTo>
                    <a:pt x="593916" y="0"/>
                  </a:lnTo>
                  <a:cubicBezTo>
                    <a:pt x="627862" y="0"/>
                    <a:pt x="659248" y="18051"/>
                    <a:pt x="676320" y="47392"/>
                  </a:cubicBezTo>
                  <a:lnTo>
                    <a:pt x="824372" y="301858"/>
                  </a:lnTo>
                  <a:cubicBezTo>
                    <a:pt x="841417" y="331154"/>
                    <a:pt x="841417" y="367346"/>
                    <a:pt x="824372" y="39664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63387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48990" y="149857"/>
            <a:ext cx="9587865" cy="1052918"/>
            <a:chOff x="0" y="0"/>
            <a:chExt cx="5551013" cy="609600"/>
          </a:xfrm>
        </p:grpSpPr>
        <p:sp>
          <p:nvSpPr>
            <p:cNvPr id="9" name="Freeform 9"/>
            <p:cNvSpPr/>
            <p:nvPr/>
          </p:nvSpPr>
          <p:spPr>
            <a:xfrm>
              <a:off x="3924" y="0"/>
              <a:ext cx="5543165" cy="609600"/>
            </a:xfrm>
            <a:custGeom>
              <a:avLst/>
              <a:gdLst/>
              <a:ahLst/>
              <a:cxnLst/>
              <a:rect l="l" t="t" r="r" b="b"/>
              <a:pathLst>
                <a:path w="5543165" h="609600">
                  <a:moveTo>
                    <a:pt x="5327739" y="0"/>
                  </a:moveTo>
                  <a:lnTo>
                    <a:pt x="12225" y="0"/>
                  </a:lnTo>
                  <a:cubicBezTo>
                    <a:pt x="8484" y="0"/>
                    <a:pt x="4970" y="1799"/>
                    <a:pt x="2783" y="4834"/>
                  </a:cubicBezTo>
                  <a:cubicBezTo>
                    <a:pt x="595" y="7869"/>
                    <a:pt x="0" y="11771"/>
                    <a:pt x="1183" y="15321"/>
                  </a:cubicBezTo>
                  <a:lnTo>
                    <a:pt x="194169" y="594279"/>
                  </a:lnTo>
                  <a:cubicBezTo>
                    <a:pt x="197219" y="603429"/>
                    <a:pt x="205781" y="609600"/>
                    <a:pt x="215425" y="609600"/>
                  </a:cubicBezTo>
                  <a:lnTo>
                    <a:pt x="5530939" y="609600"/>
                  </a:lnTo>
                  <a:cubicBezTo>
                    <a:pt x="5534681" y="609600"/>
                    <a:pt x="5538194" y="607801"/>
                    <a:pt x="5540382" y="604766"/>
                  </a:cubicBezTo>
                  <a:cubicBezTo>
                    <a:pt x="5542570" y="601731"/>
                    <a:pt x="5543165" y="597829"/>
                    <a:pt x="5541982" y="594279"/>
                  </a:cubicBezTo>
                  <a:lnTo>
                    <a:pt x="5348996" y="15321"/>
                  </a:lnTo>
                  <a:cubicBezTo>
                    <a:pt x="5345946" y="6171"/>
                    <a:pt x="5337384" y="0"/>
                    <a:pt x="53277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534781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6958744" y="204753"/>
            <a:ext cx="1084133" cy="1261537"/>
            <a:chOff x="0" y="0"/>
            <a:chExt cx="1445511" cy="168204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flipH="1">
            <a:off x="12873728" y="2872624"/>
            <a:ext cx="13246520" cy="7798888"/>
          </a:xfrm>
          <a:custGeom>
            <a:avLst/>
            <a:gdLst/>
            <a:ahLst/>
            <a:cxnLst/>
            <a:rect l="l" t="t" r="r" b="b"/>
            <a:pathLst>
              <a:path w="13246520" h="7798888">
                <a:moveTo>
                  <a:pt x="13246520" y="0"/>
                </a:moveTo>
                <a:lnTo>
                  <a:pt x="0" y="0"/>
                </a:lnTo>
                <a:lnTo>
                  <a:pt x="0" y="7798888"/>
                </a:lnTo>
                <a:lnTo>
                  <a:pt x="13246520" y="7798888"/>
                </a:lnTo>
                <a:lnTo>
                  <a:pt x="1324652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398333" y="3832623"/>
            <a:ext cx="7102478" cy="6454377"/>
          </a:xfrm>
          <a:custGeom>
            <a:avLst/>
            <a:gdLst/>
            <a:ahLst/>
            <a:cxnLst/>
            <a:rect l="l" t="t" r="r" b="b"/>
            <a:pathLst>
              <a:path w="7102478" h="6454377">
                <a:moveTo>
                  <a:pt x="0" y="0"/>
                </a:moveTo>
                <a:lnTo>
                  <a:pt x="7102478" y="0"/>
                </a:lnTo>
                <a:lnTo>
                  <a:pt x="7102478" y="6454377"/>
                </a:lnTo>
                <a:lnTo>
                  <a:pt x="0" y="6454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9895569" y="3836049"/>
            <a:ext cx="7506561" cy="645095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0100" y="0"/>
              <a:ext cx="792599" cy="698500"/>
            </a:xfrm>
            <a:custGeom>
              <a:avLst/>
              <a:gdLst/>
              <a:ahLst/>
              <a:cxnLst/>
              <a:rect l="l" t="t" r="r" b="b"/>
              <a:pathLst>
                <a:path w="792599" h="698500">
                  <a:moveTo>
                    <a:pt x="776248" y="394714"/>
                  </a:moveTo>
                  <a:lnTo>
                    <a:pt x="625952" y="653036"/>
                  </a:lnTo>
                  <a:cubicBezTo>
                    <a:pt x="609575" y="681184"/>
                    <a:pt x="579466" y="698500"/>
                    <a:pt x="546901" y="698500"/>
                  </a:cubicBezTo>
                  <a:lnTo>
                    <a:pt x="245699" y="698500"/>
                  </a:lnTo>
                  <a:cubicBezTo>
                    <a:pt x="213134" y="698500"/>
                    <a:pt x="183025" y="681184"/>
                    <a:pt x="166648" y="653036"/>
                  </a:cubicBezTo>
                  <a:lnTo>
                    <a:pt x="16352" y="394714"/>
                  </a:lnTo>
                  <a:cubicBezTo>
                    <a:pt x="0" y="366610"/>
                    <a:pt x="0" y="331890"/>
                    <a:pt x="16352" y="303786"/>
                  </a:cubicBezTo>
                  <a:lnTo>
                    <a:pt x="166648" y="45464"/>
                  </a:lnTo>
                  <a:cubicBezTo>
                    <a:pt x="183025" y="17316"/>
                    <a:pt x="213134" y="0"/>
                    <a:pt x="245699" y="0"/>
                  </a:cubicBezTo>
                  <a:lnTo>
                    <a:pt x="546901" y="0"/>
                  </a:lnTo>
                  <a:cubicBezTo>
                    <a:pt x="579466" y="0"/>
                    <a:pt x="609575" y="17316"/>
                    <a:pt x="625952" y="45464"/>
                  </a:cubicBezTo>
                  <a:lnTo>
                    <a:pt x="776248" y="303786"/>
                  </a:lnTo>
                  <a:cubicBezTo>
                    <a:pt x="792600" y="331890"/>
                    <a:pt x="792600" y="366610"/>
                    <a:pt x="776248" y="3947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313318" y="572188"/>
            <a:ext cx="5545092" cy="5039102"/>
          </a:xfrm>
          <a:custGeom>
            <a:avLst/>
            <a:gdLst/>
            <a:ahLst/>
            <a:cxnLst/>
            <a:rect l="l" t="t" r="r" b="b"/>
            <a:pathLst>
              <a:path w="5545092" h="5039102">
                <a:moveTo>
                  <a:pt x="0" y="0"/>
                </a:moveTo>
                <a:lnTo>
                  <a:pt x="5545091" y="0"/>
                </a:lnTo>
                <a:lnTo>
                  <a:pt x="5545091" y="5039102"/>
                </a:lnTo>
                <a:lnTo>
                  <a:pt x="0" y="50391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2873728" y="835521"/>
            <a:ext cx="5142392" cy="4419243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10407" y="0"/>
              <a:ext cx="791985" cy="698500"/>
            </a:xfrm>
            <a:custGeom>
              <a:avLst/>
              <a:gdLst/>
              <a:ahLst/>
              <a:cxnLst/>
              <a:rect l="l" t="t" r="r" b="b"/>
              <a:pathLst>
                <a:path w="791985" h="698500">
                  <a:moveTo>
                    <a:pt x="775137" y="396096"/>
                  </a:moveTo>
                  <a:lnTo>
                    <a:pt x="626449" y="651654"/>
                  </a:lnTo>
                  <a:cubicBezTo>
                    <a:pt x="609574" y="680657"/>
                    <a:pt x="578550" y="698500"/>
                    <a:pt x="544995" y="698500"/>
                  </a:cubicBezTo>
                  <a:lnTo>
                    <a:pt x="246991" y="698500"/>
                  </a:lnTo>
                  <a:cubicBezTo>
                    <a:pt x="213436" y="698500"/>
                    <a:pt x="182412" y="680657"/>
                    <a:pt x="165537" y="651654"/>
                  </a:cubicBezTo>
                  <a:lnTo>
                    <a:pt x="16849" y="396096"/>
                  </a:lnTo>
                  <a:cubicBezTo>
                    <a:pt x="0" y="367138"/>
                    <a:pt x="0" y="331362"/>
                    <a:pt x="16849" y="302404"/>
                  </a:cubicBezTo>
                  <a:lnTo>
                    <a:pt x="165537" y="46846"/>
                  </a:lnTo>
                  <a:cubicBezTo>
                    <a:pt x="182412" y="17843"/>
                    <a:pt x="213436" y="0"/>
                    <a:pt x="246991" y="0"/>
                  </a:cubicBezTo>
                  <a:lnTo>
                    <a:pt x="544995" y="0"/>
                  </a:lnTo>
                  <a:cubicBezTo>
                    <a:pt x="578550" y="0"/>
                    <a:pt x="609574" y="17843"/>
                    <a:pt x="626449" y="46846"/>
                  </a:cubicBezTo>
                  <a:lnTo>
                    <a:pt x="775137" y="302404"/>
                  </a:lnTo>
                  <a:cubicBezTo>
                    <a:pt x="791986" y="331362"/>
                    <a:pt x="791986" y="367138"/>
                    <a:pt x="775137" y="39609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8700" y="248256"/>
            <a:ext cx="7613650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СПРАВЕДЛИВЕ І ОБ’ЄКТИВНЕ ОЦІНЮВАННЯ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89110" y="1223024"/>
            <a:ext cx="11284618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Упровадження педагогіки партнерства, компетентнісного й інтегративного підходів в освітній процес передбачає активне включення дітей в організацію навчання. Компетентнісне навчання вимагає нових підходів до оцінювання. Орієнтирами для спостереження та оцінювання є вимоги до обов’язкових результатів навчання та компетентностей учнів.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70767" y="3912249"/>
            <a:ext cx="1179222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Навчальні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досягнення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у 1-4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класах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підлягають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вербальному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формувальному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599" b="1" dirty="0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рівневому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5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оцінюванню</a:t>
            </a:r>
            <a:r>
              <a:rPr lang="en-US" sz="25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70767" y="5441743"/>
            <a:ext cx="86976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Основними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видами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оцінювання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є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вхідний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контроль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(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проведено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вересні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),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поточне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підсумкове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(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тематичне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семестрове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річне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). В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цьому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навчальному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році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" sz="2499" b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</a:t>
            </a:r>
            <a:r>
              <a:rPr lang="en-US" sz="2499" b="1" dirty="0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зв’язку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з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воєнним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часом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здобувачі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базової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повної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загальної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середньої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були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звільнені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від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проходження</a:t>
            </a:r>
            <a:r>
              <a:rPr lang="en-US" sz="24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ДПА.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37417" y="8366125"/>
            <a:ext cx="1001492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У закладі освіти використовується поточний контроль шляхом виконання різних видів завдань, передбачених навчальною програмою, у тому числі для самостійної та індивідуальної роботи здобувачів освіти протягом семестру. </a:t>
            </a:r>
          </a:p>
        </p:txBody>
      </p:sp>
      <p:grpSp>
        <p:nvGrpSpPr>
          <p:cNvPr id="36" name="Group 36"/>
          <p:cNvGrpSpPr/>
          <p:nvPr/>
        </p:nvGrpSpPr>
        <p:grpSpPr>
          <a:xfrm rot="-10800000">
            <a:off x="350765" y="1202775"/>
            <a:ext cx="1084133" cy="1261537"/>
            <a:chOff x="0" y="0"/>
            <a:chExt cx="1445511" cy="1682049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 rot="-10800000">
            <a:off x="350765" y="3625258"/>
            <a:ext cx="1084133" cy="1261537"/>
            <a:chOff x="0" y="0"/>
            <a:chExt cx="1445511" cy="1682049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0" name="Group 50"/>
          <p:cNvGrpSpPr/>
          <p:nvPr/>
        </p:nvGrpSpPr>
        <p:grpSpPr>
          <a:xfrm rot="-10800000">
            <a:off x="353283" y="5489368"/>
            <a:ext cx="1084133" cy="1261537"/>
            <a:chOff x="0" y="0"/>
            <a:chExt cx="1445511" cy="1682049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7" name="Group 57"/>
          <p:cNvGrpSpPr/>
          <p:nvPr/>
        </p:nvGrpSpPr>
        <p:grpSpPr>
          <a:xfrm rot="-10800000">
            <a:off x="353283" y="7996763"/>
            <a:ext cx="1084133" cy="1261537"/>
            <a:chOff x="0" y="0"/>
            <a:chExt cx="1445511" cy="1682049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5"/>
          <a:srcRect l="24182" t="25830" r="18139" b="21435"/>
          <a:stretch>
            <a:fillRect/>
          </a:stretch>
        </p:blipFill>
        <p:spPr bwMode="auto">
          <a:xfrm>
            <a:off x="11072826" y="5286376"/>
            <a:ext cx="5209021" cy="357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 descr="C:\Users\USER\Desktop\фото звіт\490696989_1789718498276025_17064402451423341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30346" y="1071534"/>
            <a:ext cx="2893240" cy="385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0387" y="4238591"/>
            <a:ext cx="4393613" cy="2043030"/>
          </a:xfrm>
          <a:custGeom>
            <a:avLst/>
            <a:gdLst/>
            <a:ahLst/>
            <a:cxnLst/>
            <a:rect l="l" t="t" r="r" b="b"/>
            <a:pathLst>
              <a:path w="4393613" h="2043030">
                <a:moveTo>
                  <a:pt x="0" y="0"/>
                </a:moveTo>
                <a:lnTo>
                  <a:pt x="4393613" y="0"/>
                </a:lnTo>
                <a:lnTo>
                  <a:pt x="4393613" y="2043030"/>
                </a:lnTo>
                <a:lnTo>
                  <a:pt x="0" y="204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7060" y="7011876"/>
            <a:ext cx="4393613" cy="2043030"/>
          </a:xfrm>
          <a:custGeom>
            <a:avLst/>
            <a:gdLst/>
            <a:ahLst/>
            <a:cxnLst/>
            <a:rect l="l" t="t" r="r" b="b"/>
            <a:pathLst>
              <a:path w="4393613" h="2043030">
                <a:moveTo>
                  <a:pt x="0" y="0"/>
                </a:moveTo>
                <a:lnTo>
                  <a:pt x="4393613" y="0"/>
                </a:lnTo>
                <a:lnTo>
                  <a:pt x="4393613" y="2043030"/>
                </a:lnTo>
                <a:lnTo>
                  <a:pt x="0" y="204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50518" y="6095613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3" y="0"/>
                </a:lnTo>
                <a:lnTo>
                  <a:pt x="7517263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829736" y="6144106"/>
            <a:ext cx="8110386" cy="6969863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5316" y="0"/>
              <a:ext cx="802169" cy="698500"/>
            </a:xfrm>
            <a:custGeom>
              <a:avLst/>
              <a:gdLst/>
              <a:ahLst/>
              <a:cxnLst/>
              <a:rect l="l" t="t" r="r" b="b"/>
              <a:pathLst>
                <a:path w="802169" h="698500">
                  <a:moveTo>
                    <a:pt x="793563" y="373177"/>
                  </a:moveTo>
                  <a:lnTo>
                    <a:pt x="618205" y="674573"/>
                  </a:lnTo>
                  <a:cubicBezTo>
                    <a:pt x="609586" y="689387"/>
                    <a:pt x="593740" y="698500"/>
                    <a:pt x="576602" y="698500"/>
                  </a:cubicBezTo>
                  <a:lnTo>
                    <a:pt x="225566" y="698500"/>
                  </a:lnTo>
                  <a:cubicBezTo>
                    <a:pt x="208428" y="698500"/>
                    <a:pt x="192582" y="689387"/>
                    <a:pt x="183963" y="674573"/>
                  </a:cubicBezTo>
                  <a:lnTo>
                    <a:pt x="8605" y="373177"/>
                  </a:lnTo>
                  <a:cubicBezTo>
                    <a:pt x="0" y="358386"/>
                    <a:pt x="0" y="340114"/>
                    <a:pt x="8605" y="325323"/>
                  </a:cubicBezTo>
                  <a:lnTo>
                    <a:pt x="183963" y="23927"/>
                  </a:lnTo>
                  <a:cubicBezTo>
                    <a:pt x="192582" y="9113"/>
                    <a:pt x="208428" y="0"/>
                    <a:pt x="225566" y="0"/>
                  </a:cubicBezTo>
                  <a:lnTo>
                    <a:pt x="576602" y="0"/>
                  </a:lnTo>
                  <a:cubicBezTo>
                    <a:pt x="593740" y="0"/>
                    <a:pt x="609586" y="9113"/>
                    <a:pt x="618205" y="23927"/>
                  </a:cubicBezTo>
                  <a:lnTo>
                    <a:pt x="793563" y="325323"/>
                  </a:lnTo>
                  <a:cubicBezTo>
                    <a:pt x="802168" y="340114"/>
                    <a:pt x="802168" y="358386"/>
                    <a:pt x="793563" y="373177"/>
                  </a:cubicBezTo>
                  <a:close/>
                </a:path>
              </a:pathLst>
            </a:custGeom>
            <a:solidFill>
              <a:srgbClr val="3FA9F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750387" y="1588028"/>
            <a:ext cx="4393613" cy="2043030"/>
          </a:xfrm>
          <a:custGeom>
            <a:avLst/>
            <a:gdLst/>
            <a:ahLst/>
            <a:cxnLst/>
            <a:rect l="l" t="t" r="r" b="b"/>
            <a:pathLst>
              <a:path w="4393613" h="2043030">
                <a:moveTo>
                  <a:pt x="0" y="0"/>
                </a:moveTo>
                <a:lnTo>
                  <a:pt x="4393613" y="0"/>
                </a:lnTo>
                <a:lnTo>
                  <a:pt x="4393613" y="2043030"/>
                </a:lnTo>
                <a:lnTo>
                  <a:pt x="0" y="204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-3279071" y="-1070636"/>
            <a:ext cx="8264793" cy="4333987"/>
            <a:chOff x="0" y="0"/>
            <a:chExt cx="1100372" cy="577026"/>
          </a:xfrm>
        </p:grpSpPr>
        <p:sp>
          <p:nvSpPr>
            <p:cNvPr id="10" name="Freeform 10"/>
            <p:cNvSpPr/>
            <p:nvPr/>
          </p:nvSpPr>
          <p:spPr>
            <a:xfrm>
              <a:off x="6261" y="0"/>
              <a:ext cx="1087850" cy="577026"/>
            </a:xfrm>
            <a:custGeom>
              <a:avLst/>
              <a:gdLst/>
              <a:ahLst/>
              <a:cxnLst/>
              <a:rect l="l" t="t" r="r" b="b"/>
              <a:pathLst>
                <a:path w="1087850" h="577026">
                  <a:moveTo>
                    <a:pt x="1078469" y="310723"/>
                  </a:moveTo>
                  <a:lnTo>
                    <a:pt x="906553" y="554816"/>
                  </a:lnTo>
                  <a:cubicBezTo>
                    <a:pt x="896746" y="568741"/>
                    <a:pt x="880778" y="577026"/>
                    <a:pt x="863746" y="577026"/>
                  </a:cubicBezTo>
                  <a:lnTo>
                    <a:pt x="224104" y="577026"/>
                  </a:lnTo>
                  <a:cubicBezTo>
                    <a:pt x="207072" y="577026"/>
                    <a:pt x="191104" y="568741"/>
                    <a:pt x="181297" y="554816"/>
                  </a:cubicBezTo>
                  <a:lnTo>
                    <a:pt x="9381" y="310723"/>
                  </a:lnTo>
                  <a:cubicBezTo>
                    <a:pt x="0" y="297402"/>
                    <a:pt x="0" y="279624"/>
                    <a:pt x="9381" y="266303"/>
                  </a:cubicBezTo>
                  <a:lnTo>
                    <a:pt x="181297" y="22210"/>
                  </a:lnTo>
                  <a:cubicBezTo>
                    <a:pt x="191104" y="8285"/>
                    <a:pt x="207072" y="0"/>
                    <a:pt x="224104" y="0"/>
                  </a:cubicBezTo>
                  <a:lnTo>
                    <a:pt x="863746" y="0"/>
                  </a:lnTo>
                  <a:cubicBezTo>
                    <a:pt x="880778" y="0"/>
                    <a:pt x="896746" y="8285"/>
                    <a:pt x="906553" y="22210"/>
                  </a:cubicBezTo>
                  <a:lnTo>
                    <a:pt x="1078469" y="266303"/>
                  </a:lnTo>
                  <a:cubicBezTo>
                    <a:pt x="1087850" y="279624"/>
                    <a:pt x="1087850" y="297402"/>
                    <a:pt x="1078469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871772" cy="615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-344093" y="-1814710"/>
            <a:ext cx="5996155" cy="2480677"/>
            <a:chOff x="0" y="0"/>
            <a:chExt cx="1688376" cy="698500"/>
          </a:xfrm>
        </p:grpSpPr>
        <p:sp>
          <p:nvSpPr>
            <p:cNvPr id="13" name="Freeform 13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896838" y="2151478"/>
            <a:ext cx="8618409" cy="5260137"/>
            <a:chOff x="0" y="0"/>
            <a:chExt cx="1144449" cy="698500"/>
          </a:xfrm>
        </p:grpSpPr>
        <p:sp>
          <p:nvSpPr>
            <p:cNvPr id="16" name="Freeform 16"/>
            <p:cNvSpPr/>
            <p:nvPr/>
          </p:nvSpPr>
          <p:spPr>
            <a:xfrm>
              <a:off x="5002" y="0"/>
              <a:ext cx="1134444" cy="698500"/>
            </a:xfrm>
            <a:custGeom>
              <a:avLst/>
              <a:gdLst/>
              <a:ahLst/>
              <a:cxnLst/>
              <a:rect l="l" t="t" r="r" b="b"/>
              <a:pathLst>
                <a:path w="1134444" h="698500">
                  <a:moveTo>
                    <a:pt x="1126346" y="371767"/>
                  </a:moveTo>
                  <a:lnTo>
                    <a:pt x="949348" y="675983"/>
                  </a:lnTo>
                  <a:cubicBezTo>
                    <a:pt x="941237" y="689924"/>
                    <a:pt x="926325" y="698500"/>
                    <a:pt x="910196" y="698500"/>
                  </a:cubicBezTo>
                  <a:lnTo>
                    <a:pt x="224249" y="698500"/>
                  </a:lnTo>
                  <a:cubicBezTo>
                    <a:pt x="208120" y="698500"/>
                    <a:pt x="193208" y="689924"/>
                    <a:pt x="185097" y="675983"/>
                  </a:cubicBezTo>
                  <a:lnTo>
                    <a:pt x="8099" y="371767"/>
                  </a:lnTo>
                  <a:cubicBezTo>
                    <a:pt x="0" y="357848"/>
                    <a:pt x="0" y="340652"/>
                    <a:pt x="8099" y="326733"/>
                  </a:cubicBezTo>
                  <a:lnTo>
                    <a:pt x="185097" y="22517"/>
                  </a:lnTo>
                  <a:cubicBezTo>
                    <a:pt x="193208" y="8576"/>
                    <a:pt x="208120" y="0"/>
                    <a:pt x="224249" y="0"/>
                  </a:cubicBezTo>
                  <a:lnTo>
                    <a:pt x="910196" y="0"/>
                  </a:lnTo>
                  <a:cubicBezTo>
                    <a:pt x="926325" y="0"/>
                    <a:pt x="941237" y="8576"/>
                    <a:pt x="949348" y="22517"/>
                  </a:cubicBezTo>
                  <a:lnTo>
                    <a:pt x="1126346" y="326733"/>
                  </a:lnTo>
                  <a:cubicBezTo>
                    <a:pt x="1134445" y="340652"/>
                    <a:pt x="1134445" y="357848"/>
                    <a:pt x="1126346" y="371767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9158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230789" y="2881005"/>
            <a:ext cx="4750490" cy="4082453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9075" y="0"/>
              <a:ext cx="794649" cy="698500"/>
            </a:xfrm>
            <a:custGeom>
              <a:avLst/>
              <a:gdLst/>
              <a:ahLst/>
              <a:cxnLst/>
              <a:rect l="l" t="t" r="r" b="b"/>
              <a:pathLst>
                <a:path w="794649" h="698500">
                  <a:moveTo>
                    <a:pt x="779957" y="390100"/>
                  </a:moveTo>
                  <a:lnTo>
                    <a:pt x="624293" y="657650"/>
                  </a:lnTo>
                  <a:cubicBezTo>
                    <a:pt x="609578" y="682941"/>
                    <a:pt x="582524" y="698500"/>
                    <a:pt x="553263" y="698500"/>
                  </a:cubicBezTo>
                  <a:lnTo>
                    <a:pt x="241387" y="698500"/>
                  </a:lnTo>
                  <a:cubicBezTo>
                    <a:pt x="212126" y="698500"/>
                    <a:pt x="185072" y="682941"/>
                    <a:pt x="170357" y="657650"/>
                  </a:cubicBezTo>
                  <a:lnTo>
                    <a:pt x="14693" y="390100"/>
                  </a:lnTo>
                  <a:cubicBezTo>
                    <a:pt x="0" y="364848"/>
                    <a:pt x="0" y="333652"/>
                    <a:pt x="14693" y="308400"/>
                  </a:cubicBezTo>
                  <a:lnTo>
                    <a:pt x="170357" y="40850"/>
                  </a:lnTo>
                  <a:cubicBezTo>
                    <a:pt x="185072" y="15559"/>
                    <a:pt x="212126" y="0"/>
                    <a:pt x="241387" y="0"/>
                  </a:cubicBezTo>
                  <a:lnTo>
                    <a:pt x="553263" y="0"/>
                  </a:lnTo>
                  <a:cubicBezTo>
                    <a:pt x="582524" y="0"/>
                    <a:pt x="609578" y="15559"/>
                    <a:pt x="624293" y="40850"/>
                  </a:cubicBezTo>
                  <a:lnTo>
                    <a:pt x="779957" y="308400"/>
                  </a:lnTo>
                  <a:cubicBezTo>
                    <a:pt x="794650" y="333652"/>
                    <a:pt x="794650" y="364848"/>
                    <a:pt x="779957" y="3901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891444" y="9664506"/>
            <a:ext cx="2754735" cy="2367351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5650" y="0"/>
              <a:ext cx="781499" cy="698500"/>
            </a:xfrm>
            <a:custGeom>
              <a:avLst/>
              <a:gdLst/>
              <a:ahLst/>
              <a:cxnLst/>
              <a:rect l="l" t="t" r="r" b="b"/>
              <a:pathLst>
                <a:path w="781499" h="698500">
                  <a:moveTo>
                    <a:pt x="756163" y="419696"/>
                  </a:moveTo>
                  <a:lnTo>
                    <a:pt x="634937" y="628054"/>
                  </a:lnTo>
                  <a:cubicBezTo>
                    <a:pt x="609561" y="671669"/>
                    <a:pt x="562908" y="698500"/>
                    <a:pt x="512448" y="698500"/>
                  </a:cubicBezTo>
                  <a:lnTo>
                    <a:pt x="269052" y="698500"/>
                  </a:lnTo>
                  <a:cubicBezTo>
                    <a:pt x="218592" y="698500"/>
                    <a:pt x="171939" y="671669"/>
                    <a:pt x="146563" y="628054"/>
                  </a:cubicBezTo>
                  <a:lnTo>
                    <a:pt x="25337" y="419696"/>
                  </a:lnTo>
                  <a:cubicBezTo>
                    <a:pt x="0" y="376149"/>
                    <a:pt x="0" y="322351"/>
                    <a:pt x="25337" y="278804"/>
                  </a:cubicBezTo>
                  <a:lnTo>
                    <a:pt x="146563" y="70446"/>
                  </a:lnTo>
                  <a:cubicBezTo>
                    <a:pt x="171939" y="26831"/>
                    <a:pt x="218592" y="0"/>
                    <a:pt x="269052" y="0"/>
                  </a:cubicBezTo>
                  <a:lnTo>
                    <a:pt x="512448" y="0"/>
                  </a:lnTo>
                  <a:cubicBezTo>
                    <a:pt x="562908" y="0"/>
                    <a:pt x="609561" y="26831"/>
                    <a:pt x="634937" y="70446"/>
                  </a:cubicBezTo>
                  <a:lnTo>
                    <a:pt x="756163" y="278804"/>
                  </a:lnTo>
                  <a:cubicBezTo>
                    <a:pt x="781500" y="322351"/>
                    <a:pt x="781500" y="376149"/>
                    <a:pt x="756163" y="419696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5652062" y="122199"/>
            <a:ext cx="12852711" cy="1139998"/>
            <a:chOff x="0" y="0"/>
            <a:chExt cx="3385076" cy="3002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85076" cy="300246"/>
            </a:xfrm>
            <a:custGeom>
              <a:avLst/>
              <a:gdLst/>
              <a:ahLst/>
              <a:cxnLst/>
              <a:rect l="l" t="t" r="r" b="b"/>
              <a:pathLst>
                <a:path w="3385076" h="300246">
                  <a:moveTo>
                    <a:pt x="0" y="0"/>
                  </a:moveTo>
                  <a:lnTo>
                    <a:pt x="3385076" y="0"/>
                  </a:lnTo>
                  <a:lnTo>
                    <a:pt x="3385076" y="300246"/>
                  </a:lnTo>
                  <a:lnTo>
                    <a:pt x="0" y="300246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385076" cy="338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-505264" y="9854244"/>
            <a:ext cx="5996155" cy="2480677"/>
            <a:chOff x="0" y="0"/>
            <a:chExt cx="1688376" cy="698500"/>
          </a:xfrm>
        </p:grpSpPr>
        <p:sp>
          <p:nvSpPr>
            <p:cNvPr id="32" name="Freeform 32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10800000">
            <a:off x="-2578825" y="7483118"/>
            <a:ext cx="5157650" cy="1996613"/>
            <a:chOff x="0" y="0"/>
            <a:chExt cx="1804365" cy="698500"/>
          </a:xfrm>
        </p:grpSpPr>
        <p:sp>
          <p:nvSpPr>
            <p:cNvPr id="35" name="Freeform 35"/>
            <p:cNvSpPr/>
            <p:nvPr/>
          </p:nvSpPr>
          <p:spPr>
            <a:xfrm>
              <a:off x="8359" y="0"/>
              <a:ext cx="1787647" cy="698500"/>
            </a:xfrm>
            <a:custGeom>
              <a:avLst/>
              <a:gdLst/>
              <a:ahLst/>
              <a:cxnLst/>
              <a:rect l="l" t="t" r="r" b="b"/>
              <a:pathLst>
                <a:path w="1787647" h="698500">
                  <a:moveTo>
                    <a:pt x="1774115" y="386876"/>
                  </a:moveTo>
                  <a:lnTo>
                    <a:pt x="1614698" y="660874"/>
                  </a:lnTo>
                  <a:cubicBezTo>
                    <a:pt x="1601144" y="684169"/>
                    <a:pt x="1576226" y="698500"/>
                    <a:pt x="1549276" y="698500"/>
                  </a:cubicBezTo>
                  <a:lnTo>
                    <a:pt x="238372" y="698500"/>
                  </a:lnTo>
                  <a:cubicBezTo>
                    <a:pt x="211421" y="698500"/>
                    <a:pt x="186503" y="684169"/>
                    <a:pt x="172950" y="660874"/>
                  </a:cubicBezTo>
                  <a:lnTo>
                    <a:pt x="13532" y="386876"/>
                  </a:lnTo>
                  <a:cubicBezTo>
                    <a:pt x="0" y="363617"/>
                    <a:pt x="0" y="334883"/>
                    <a:pt x="13532" y="311624"/>
                  </a:cubicBezTo>
                  <a:lnTo>
                    <a:pt x="172950" y="37626"/>
                  </a:lnTo>
                  <a:cubicBezTo>
                    <a:pt x="186503" y="14331"/>
                    <a:pt x="211421" y="0"/>
                    <a:pt x="238372" y="0"/>
                  </a:cubicBezTo>
                  <a:lnTo>
                    <a:pt x="1549276" y="0"/>
                  </a:lnTo>
                  <a:cubicBezTo>
                    <a:pt x="1576226" y="0"/>
                    <a:pt x="1601144" y="14331"/>
                    <a:pt x="1614698" y="37626"/>
                  </a:cubicBezTo>
                  <a:lnTo>
                    <a:pt x="1774115" y="311624"/>
                  </a:lnTo>
                  <a:cubicBezTo>
                    <a:pt x="1787647" y="334883"/>
                    <a:pt x="1787647" y="363617"/>
                    <a:pt x="1774115" y="38687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1575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1898597" y="5908779"/>
            <a:ext cx="5360703" cy="87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06"/>
              </a:lnSpc>
              <a:spcBef>
                <a:spcPct val="0"/>
              </a:spcBef>
            </a:pPr>
            <a:r>
              <a:rPr lang="en-US" sz="4790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SEE YOU LATER!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13259" y="452396"/>
            <a:ext cx="11811610" cy="66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2"/>
              </a:lnSpc>
            </a:pPr>
            <a:r>
              <a:rPr lang="en-US" sz="4377" b="1">
                <a:solidFill>
                  <a:srgbClr val="2855BF"/>
                </a:solidFill>
                <a:latin typeface="Lora Bold"/>
                <a:ea typeface="Lora Bold"/>
                <a:cs typeface="Lora Bold"/>
                <a:sym typeface="Lora Bold"/>
              </a:rPr>
              <a:t>Система оцінювання здобувачів освіти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260673" y="1505912"/>
            <a:ext cx="8638077" cy="215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відкрита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чітка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" sz="3099" b="1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й</a:t>
            </a:r>
            <a:r>
              <a:rPr lang="en-US" sz="3099" b="1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об’єктивна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вчителі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ставлять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зрозумілі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вимоги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до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навчальних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результатів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endParaRPr lang="en-US" sz="3099" b="1" dirty="0">
              <a:solidFill>
                <a:srgbClr val="000D8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/>
          </a:p>
        </p:txBody>
      </p:sp>
      <p:sp>
        <p:nvSpPr>
          <p:cNvPr id="40" name="TextBox 40"/>
          <p:cNvSpPr txBox="1"/>
          <p:nvPr/>
        </p:nvSpPr>
        <p:spPr>
          <a:xfrm>
            <a:off x="9260673" y="4274183"/>
            <a:ext cx="7911224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мотивує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й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заохочує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випробовувати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різні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способи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досягти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результату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без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ризику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отримати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це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негативну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оцінку</a:t>
            </a:r>
            <a:endParaRPr lang="en-US" sz="3099" b="1" dirty="0">
              <a:solidFill>
                <a:srgbClr val="000D8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9260673" y="7035058"/>
            <a:ext cx="8241568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орієнтована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на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розвиток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впевненості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своїх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здібностях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формування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ключових</a:t>
            </a:r>
            <a:r>
              <a:rPr lang="en-US" sz="30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компетентностей</a:t>
            </a:r>
            <a:endParaRPr lang="en-US" sz="3099" b="1" dirty="0">
              <a:solidFill>
                <a:srgbClr val="000D8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/>
          </a:p>
        </p:txBody>
      </p:sp>
      <p:pic>
        <p:nvPicPr>
          <p:cNvPr id="2050" name="Picture 2" descr="C:\Users\USER\Desktop\фото звіт\490696989_1789718498276025_170644024514233415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643302"/>
            <a:ext cx="4429156" cy="590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779456" y="-576552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286598" y="422154"/>
            <a:ext cx="16581290" cy="1058694"/>
            <a:chOff x="0" y="0"/>
            <a:chExt cx="12068394" cy="770551"/>
          </a:xfrm>
        </p:grpSpPr>
        <p:sp>
          <p:nvSpPr>
            <p:cNvPr id="4" name="Freeform 4"/>
            <p:cNvSpPr/>
            <p:nvPr/>
          </p:nvSpPr>
          <p:spPr>
            <a:xfrm>
              <a:off x="1812" y="0"/>
              <a:ext cx="12064769" cy="770551"/>
            </a:xfrm>
            <a:custGeom>
              <a:avLst/>
              <a:gdLst/>
              <a:ahLst/>
              <a:cxnLst/>
              <a:rect l="l" t="t" r="r" b="b"/>
              <a:pathLst>
                <a:path w="12064769" h="770551">
                  <a:moveTo>
                    <a:pt x="210726" y="770551"/>
                  </a:moveTo>
                  <a:lnTo>
                    <a:pt x="11854043" y="770551"/>
                  </a:lnTo>
                  <a:cubicBezTo>
                    <a:pt x="11859547" y="770551"/>
                    <a:pt x="11864359" y="766843"/>
                    <a:pt x="11865763" y="761522"/>
                  </a:cubicBezTo>
                  <a:lnTo>
                    <a:pt x="12064200" y="9029"/>
                  </a:lnTo>
                  <a:cubicBezTo>
                    <a:pt x="12064769" y="6871"/>
                    <a:pt x="12064305" y="4572"/>
                    <a:pt x="12062943" y="2804"/>
                  </a:cubicBezTo>
                  <a:cubicBezTo>
                    <a:pt x="12061580" y="1036"/>
                    <a:pt x="12059475" y="0"/>
                    <a:pt x="12057243" y="0"/>
                  </a:cubicBezTo>
                  <a:lnTo>
                    <a:pt x="7526" y="0"/>
                  </a:lnTo>
                  <a:cubicBezTo>
                    <a:pt x="5294" y="0"/>
                    <a:pt x="3189" y="1036"/>
                    <a:pt x="1827" y="2804"/>
                  </a:cubicBezTo>
                  <a:cubicBezTo>
                    <a:pt x="465" y="4572"/>
                    <a:pt x="0" y="6871"/>
                    <a:pt x="569" y="9029"/>
                  </a:cubicBezTo>
                  <a:lnTo>
                    <a:pt x="199007" y="761522"/>
                  </a:lnTo>
                  <a:cubicBezTo>
                    <a:pt x="200410" y="766843"/>
                    <a:pt x="205223" y="770551"/>
                    <a:pt x="210726" y="770551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11814394" cy="80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98387" y="7200900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662258"/>
            <a:ext cx="14960045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Результати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освітньої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діяльності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здобувачів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освіти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" sz="3099" b="1" smtClean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1</a:t>
            </a:r>
            <a:r>
              <a:rPr lang="en-US" sz="3099" b="1" dirty="0" smtClean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-11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кл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.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за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 2024-2025 </a:t>
            </a:r>
            <a:r>
              <a:rPr lang="en-US" sz="3099" b="1" dirty="0" err="1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н.р</a:t>
            </a:r>
            <a:r>
              <a:rPr lang="en-US" sz="3099" b="1" dirty="0">
                <a:solidFill>
                  <a:srgbClr val="FFD500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5746" y="1857352"/>
          <a:ext cx="16859375" cy="8011247"/>
        </p:xfrm>
        <a:graphic>
          <a:graphicData uri="http://schemas.openxmlformats.org/drawingml/2006/table">
            <a:tbl>
              <a:tblPr/>
              <a:tblGrid>
                <a:gridCol w="785826"/>
                <a:gridCol w="928694"/>
                <a:gridCol w="357190"/>
                <a:gridCol w="371349"/>
                <a:gridCol w="724134"/>
                <a:gridCol w="544377"/>
                <a:gridCol w="850797"/>
                <a:gridCol w="724134"/>
                <a:gridCol w="724134"/>
                <a:gridCol w="724134"/>
                <a:gridCol w="723113"/>
                <a:gridCol w="723113"/>
                <a:gridCol w="576041"/>
                <a:gridCol w="723113"/>
                <a:gridCol w="576041"/>
                <a:gridCol w="576041"/>
                <a:gridCol w="724134"/>
                <a:gridCol w="724134"/>
                <a:gridCol w="724134"/>
                <a:gridCol w="724134"/>
                <a:gridCol w="724134"/>
                <a:gridCol w="724134"/>
                <a:gridCol w="1882340"/>
              </a:tblGrid>
              <a:tr h="38231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Клас 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Кількість учнів на початок ІІ </a:t>
                      </a:r>
                      <a:r>
                        <a:rPr lang="uk-UA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семестру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Прибули 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Вибули 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Кількість учнів на кінець ІІ семестру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Індивідуальне  </a:t>
                      </a:r>
                      <a:r>
                        <a:rPr lang="uk-UA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навч</a:t>
                      </a: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рівні навчальних досягнень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% якості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Середній бал класу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відвідуваність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Класний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керівник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Високий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Достатній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Середній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Початковий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за хвор.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з поважної причини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8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кіл-сть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кіл-сть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кіл-сть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кіл-сть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днів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годин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днів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годин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днів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годин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вербальне оцінювання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855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576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216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Марчук В.С.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вербальне оцінювання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213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1018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449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569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Чеховська Н.М.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309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1545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655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495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Майструк</a:t>
                      </a: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 Г.В.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335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395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Сарган С.М.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Всього по І ст.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46%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919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4418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426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1675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799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204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595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Дмитерчук</a:t>
                      </a: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 Н.В.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8,1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891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257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  <a:tab pos="156210" algn="ctr"/>
                        </a:tabLs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685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Гордійчук О.В.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6,7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777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422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Валінкевич</a:t>
                      </a: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 Т.С.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193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930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760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790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Чечет</a:t>
                      </a: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 Л.В.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192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Молодецька М.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Всього по ІІ ст.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12%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40%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46%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7,4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692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3991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343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1835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446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2670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60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235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1410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438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162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972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Василенко Ю.А.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454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Зелінська Г.О.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Всього по ІІІ ст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66%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335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238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1426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664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Всього по ліцею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39%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53%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highlight>
                            <a:srgbClr val="FF00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7,3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1946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  <a:cs typeface="Times New Roman"/>
                        </a:rPr>
                        <a:t>10429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868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4444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1032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5771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00795">
            <a:off x="-1568568" y="985480"/>
            <a:ext cx="6112039" cy="6112039"/>
          </a:xfrm>
          <a:custGeom>
            <a:avLst/>
            <a:gdLst/>
            <a:ahLst/>
            <a:cxnLst/>
            <a:rect l="l" t="t" r="r" b="b"/>
            <a:pathLst>
              <a:path w="6112039" h="6112039">
                <a:moveTo>
                  <a:pt x="0" y="0"/>
                </a:moveTo>
                <a:lnTo>
                  <a:pt x="6112039" y="0"/>
                </a:lnTo>
                <a:lnTo>
                  <a:pt x="6112039" y="6112039"/>
                </a:lnTo>
                <a:lnTo>
                  <a:pt x="0" y="6112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-2100403" y="7168078"/>
            <a:ext cx="5024499" cy="502449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960" y="0"/>
                  </a:moveTo>
                  <a:lnTo>
                    <a:pt x="738840" y="0"/>
                  </a:lnTo>
                  <a:cubicBezTo>
                    <a:pt x="779687" y="0"/>
                    <a:pt x="812800" y="33113"/>
                    <a:pt x="812800" y="73960"/>
                  </a:cubicBezTo>
                  <a:lnTo>
                    <a:pt x="812800" y="738840"/>
                  </a:lnTo>
                  <a:cubicBezTo>
                    <a:pt x="812800" y="779687"/>
                    <a:pt x="779687" y="812800"/>
                    <a:pt x="738840" y="812800"/>
                  </a:cubicBezTo>
                  <a:lnTo>
                    <a:pt x="73960" y="812800"/>
                  </a:lnTo>
                  <a:cubicBezTo>
                    <a:pt x="33113" y="812800"/>
                    <a:pt x="0" y="779687"/>
                    <a:pt x="0" y="738840"/>
                  </a:cubicBezTo>
                  <a:lnTo>
                    <a:pt x="0" y="73960"/>
                  </a:lnTo>
                  <a:cubicBezTo>
                    <a:pt x="0" y="33113"/>
                    <a:pt x="33113" y="0"/>
                    <a:pt x="73960" y="0"/>
                  </a:cubicBez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2634048">
            <a:off x="518944" y="1194235"/>
            <a:ext cx="7468500" cy="7468500"/>
          </a:xfrm>
          <a:custGeom>
            <a:avLst/>
            <a:gdLst/>
            <a:ahLst/>
            <a:cxnLst/>
            <a:rect l="l" t="t" r="r" b="b"/>
            <a:pathLst>
              <a:path w="7468500" h="7468500">
                <a:moveTo>
                  <a:pt x="0" y="0"/>
                </a:moveTo>
                <a:lnTo>
                  <a:pt x="7468501" y="0"/>
                </a:lnTo>
                <a:lnTo>
                  <a:pt x="7468501" y="7468500"/>
                </a:lnTo>
                <a:lnTo>
                  <a:pt x="0" y="7468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5598" y="795710"/>
            <a:ext cx="8135193" cy="8135193"/>
            <a:chOff x="0" y="0"/>
            <a:chExt cx="6198133" cy="6198133"/>
          </a:xfrm>
        </p:grpSpPr>
        <p:sp>
          <p:nvSpPr>
            <p:cNvPr id="8" name="Freeform 8"/>
            <p:cNvSpPr/>
            <p:nvPr/>
          </p:nvSpPr>
          <p:spPr>
            <a:xfrm>
              <a:off x="-51816" y="0"/>
              <a:ext cx="6301740" cy="6198108"/>
            </a:xfrm>
            <a:custGeom>
              <a:avLst/>
              <a:gdLst/>
              <a:ahLst/>
              <a:cxnLst/>
              <a:rect l="l" t="t" r="r" b="b"/>
              <a:pathLst>
                <a:path w="6301740" h="6198108">
                  <a:moveTo>
                    <a:pt x="3150870" y="0"/>
                  </a:moveTo>
                  <a:cubicBezTo>
                    <a:pt x="3014980" y="0"/>
                    <a:pt x="2879217" y="51816"/>
                    <a:pt x="2775585" y="155448"/>
                  </a:cubicBezTo>
                  <a:lnTo>
                    <a:pt x="207264" y="2723769"/>
                  </a:lnTo>
                  <a:cubicBezTo>
                    <a:pt x="0" y="2931033"/>
                    <a:pt x="0" y="3267202"/>
                    <a:pt x="207264" y="3474466"/>
                  </a:cubicBezTo>
                  <a:lnTo>
                    <a:pt x="2775585" y="6042660"/>
                  </a:lnTo>
                  <a:cubicBezTo>
                    <a:pt x="2879217" y="6146292"/>
                    <a:pt x="3015107" y="6198108"/>
                    <a:pt x="3150870" y="6198108"/>
                  </a:cubicBezTo>
                  <a:cubicBezTo>
                    <a:pt x="3286633" y="6198108"/>
                    <a:pt x="3422523" y="6146292"/>
                    <a:pt x="3526155" y="6042660"/>
                  </a:cubicBezTo>
                  <a:lnTo>
                    <a:pt x="6094476" y="3474339"/>
                  </a:lnTo>
                  <a:cubicBezTo>
                    <a:pt x="6301740" y="3267075"/>
                    <a:pt x="6301740" y="2930906"/>
                    <a:pt x="6094476" y="2723642"/>
                  </a:cubicBezTo>
                  <a:lnTo>
                    <a:pt x="3526155" y="155448"/>
                  </a:lnTo>
                  <a:cubicBezTo>
                    <a:pt x="3422523" y="51816"/>
                    <a:pt x="3286760" y="0"/>
                    <a:pt x="3150870" y="0"/>
                  </a:cubicBezTo>
                  <a:close/>
                </a:path>
              </a:pathLst>
            </a:custGeom>
            <a:solidFill>
              <a:srgbClr val="F5F5F5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6426852" y="1500162"/>
            <a:ext cx="11861148" cy="1086135"/>
            <a:chOff x="0" y="0"/>
            <a:chExt cx="6657141" cy="609600"/>
          </a:xfrm>
        </p:grpSpPr>
        <p:sp>
          <p:nvSpPr>
            <p:cNvPr id="10" name="Freeform 10"/>
            <p:cNvSpPr/>
            <p:nvPr/>
          </p:nvSpPr>
          <p:spPr>
            <a:xfrm>
              <a:off x="3172" y="0"/>
              <a:ext cx="6650797" cy="609600"/>
            </a:xfrm>
            <a:custGeom>
              <a:avLst/>
              <a:gdLst/>
              <a:ahLst/>
              <a:cxnLst/>
              <a:rect l="l" t="t" r="r" b="b"/>
              <a:pathLst>
                <a:path w="6650797" h="609600">
                  <a:moveTo>
                    <a:pt x="6437714" y="0"/>
                  </a:moveTo>
                  <a:lnTo>
                    <a:pt x="9882" y="0"/>
                  </a:lnTo>
                  <a:cubicBezTo>
                    <a:pt x="6858" y="0"/>
                    <a:pt x="4018" y="1454"/>
                    <a:pt x="2249" y="3907"/>
                  </a:cubicBezTo>
                  <a:cubicBezTo>
                    <a:pt x="481" y="6361"/>
                    <a:pt x="0" y="9515"/>
                    <a:pt x="956" y="12384"/>
                  </a:cubicBezTo>
                  <a:lnTo>
                    <a:pt x="195900" y="597216"/>
                  </a:lnTo>
                  <a:cubicBezTo>
                    <a:pt x="198365" y="604611"/>
                    <a:pt x="205286" y="609600"/>
                    <a:pt x="213082" y="609600"/>
                  </a:cubicBezTo>
                  <a:lnTo>
                    <a:pt x="6640915" y="609600"/>
                  </a:lnTo>
                  <a:cubicBezTo>
                    <a:pt x="6643939" y="609600"/>
                    <a:pt x="6646779" y="608146"/>
                    <a:pt x="6648548" y="605693"/>
                  </a:cubicBezTo>
                  <a:cubicBezTo>
                    <a:pt x="6650316" y="603239"/>
                    <a:pt x="6650797" y="600085"/>
                    <a:pt x="6649841" y="597216"/>
                  </a:cubicBezTo>
                  <a:lnTo>
                    <a:pt x="6454897" y="12384"/>
                  </a:lnTo>
                  <a:cubicBezTo>
                    <a:pt x="6452431" y="4989"/>
                    <a:pt x="6445510" y="0"/>
                    <a:pt x="643771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645394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5360258" y="368474"/>
            <a:ext cx="1350069" cy="1347775"/>
            <a:chOff x="0" y="0"/>
            <a:chExt cx="750298" cy="7490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0298" cy="749023"/>
            </a:xfrm>
            <a:custGeom>
              <a:avLst/>
              <a:gdLst/>
              <a:ahLst/>
              <a:cxnLst/>
              <a:rect l="l" t="t" r="r" b="b"/>
              <a:pathLst>
                <a:path w="750298" h="749023">
                  <a:moveTo>
                    <a:pt x="131893" y="0"/>
                  </a:moveTo>
                  <a:lnTo>
                    <a:pt x="618405" y="0"/>
                  </a:lnTo>
                  <a:cubicBezTo>
                    <a:pt x="691247" y="0"/>
                    <a:pt x="750298" y="59050"/>
                    <a:pt x="750298" y="131893"/>
                  </a:cubicBezTo>
                  <a:lnTo>
                    <a:pt x="750298" y="617131"/>
                  </a:lnTo>
                  <a:cubicBezTo>
                    <a:pt x="750298" y="689973"/>
                    <a:pt x="691247" y="749023"/>
                    <a:pt x="618405" y="749023"/>
                  </a:cubicBezTo>
                  <a:lnTo>
                    <a:pt x="131893" y="749023"/>
                  </a:lnTo>
                  <a:cubicBezTo>
                    <a:pt x="59050" y="749023"/>
                    <a:pt x="0" y="689973"/>
                    <a:pt x="0" y="617131"/>
                  </a:cubicBezTo>
                  <a:lnTo>
                    <a:pt x="0" y="131893"/>
                  </a:lnTo>
                  <a:cubicBezTo>
                    <a:pt x="0" y="59050"/>
                    <a:pt x="59050" y="0"/>
                    <a:pt x="131893" y="0"/>
                  </a:cubicBezTo>
                  <a:close/>
                </a:path>
              </a:pathLst>
            </a:custGeom>
            <a:solidFill>
              <a:srgbClr val="005BB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750298" cy="796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358182" y="3571864"/>
            <a:ext cx="9395769" cy="3654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</a:pPr>
            <a:r>
              <a:rPr lang="" sz="4400" b="1" spc="-24" dirty="0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Мотиваційний компонент організації навчальної діяльності для успішної соціалізації особистості в умовах компетентнісної освіти</a:t>
            </a:r>
            <a:endParaRPr lang="en-US" sz="4400" b="1" spc="-24" dirty="0">
              <a:solidFill>
                <a:srgbClr val="2177D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429752" y="1785914"/>
            <a:ext cx="7003868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 dirty="0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МЕТОДИЧНА ПРОБЛЕМА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06" y="2428856"/>
            <a:ext cx="6294446" cy="4720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0301" y="3344411"/>
            <a:ext cx="4323604" cy="3598178"/>
            <a:chOff x="0" y="0"/>
            <a:chExt cx="812800" cy="676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6426"/>
            </a:xfrm>
            <a:custGeom>
              <a:avLst/>
              <a:gdLst/>
              <a:ahLst/>
              <a:cxnLst/>
              <a:rect l="l" t="t" r="r" b="b"/>
              <a:pathLst>
                <a:path w="812800" h="676426">
                  <a:moveTo>
                    <a:pt x="0" y="0"/>
                  </a:moveTo>
                  <a:lnTo>
                    <a:pt x="609600" y="0"/>
                  </a:lnTo>
                  <a:lnTo>
                    <a:pt x="812800" y="338213"/>
                  </a:lnTo>
                  <a:lnTo>
                    <a:pt x="609600" y="676426"/>
                  </a:lnTo>
                  <a:lnTo>
                    <a:pt x="0" y="676426"/>
                  </a:lnTo>
                  <a:lnTo>
                    <a:pt x="203200" y="338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FF8C3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77800" y="-38100"/>
              <a:ext cx="558800" cy="714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35696" y="3221430"/>
            <a:ext cx="1775752" cy="3466288"/>
            <a:chOff x="0" y="0"/>
            <a:chExt cx="504005" cy="983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005" cy="983824"/>
            </a:xfrm>
            <a:custGeom>
              <a:avLst/>
              <a:gdLst/>
              <a:ahLst/>
              <a:cxnLst/>
              <a:rect l="l" t="t" r="r" b="b"/>
              <a:pathLst>
                <a:path w="504005" h="983824">
                  <a:moveTo>
                    <a:pt x="0" y="0"/>
                  </a:moveTo>
                  <a:lnTo>
                    <a:pt x="504005" y="0"/>
                  </a:lnTo>
                  <a:lnTo>
                    <a:pt x="504005" y="983824"/>
                  </a:lnTo>
                  <a:lnTo>
                    <a:pt x="0" y="983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4005" cy="1021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66697" y="3329032"/>
            <a:ext cx="4323604" cy="3598178"/>
            <a:chOff x="0" y="0"/>
            <a:chExt cx="812800" cy="6764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76426"/>
            </a:xfrm>
            <a:custGeom>
              <a:avLst/>
              <a:gdLst/>
              <a:ahLst/>
              <a:cxnLst/>
              <a:rect l="l" t="t" r="r" b="b"/>
              <a:pathLst>
                <a:path w="812800" h="676426">
                  <a:moveTo>
                    <a:pt x="0" y="0"/>
                  </a:moveTo>
                  <a:lnTo>
                    <a:pt x="609600" y="0"/>
                  </a:lnTo>
                  <a:lnTo>
                    <a:pt x="812800" y="338213"/>
                  </a:lnTo>
                  <a:lnTo>
                    <a:pt x="609600" y="676426"/>
                  </a:lnTo>
                  <a:lnTo>
                    <a:pt x="0" y="676426"/>
                  </a:lnTo>
                  <a:lnTo>
                    <a:pt x="203200" y="338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77800" y="-38100"/>
              <a:ext cx="558800" cy="714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66697" y="3221430"/>
            <a:ext cx="1775752" cy="3466288"/>
            <a:chOff x="0" y="0"/>
            <a:chExt cx="504005" cy="9838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4005" cy="983824"/>
            </a:xfrm>
            <a:custGeom>
              <a:avLst/>
              <a:gdLst/>
              <a:ahLst/>
              <a:cxnLst/>
              <a:rect l="l" t="t" r="r" b="b"/>
              <a:pathLst>
                <a:path w="504005" h="983824">
                  <a:moveTo>
                    <a:pt x="0" y="0"/>
                  </a:moveTo>
                  <a:lnTo>
                    <a:pt x="504005" y="0"/>
                  </a:lnTo>
                  <a:lnTo>
                    <a:pt x="504005" y="983824"/>
                  </a:lnTo>
                  <a:lnTo>
                    <a:pt x="0" y="983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4005" cy="1021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18839" y="3329032"/>
            <a:ext cx="4323604" cy="3598178"/>
            <a:chOff x="0" y="0"/>
            <a:chExt cx="812800" cy="6764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76426"/>
            </a:xfrm>
            <a:custGeom>
              <a:avLst/>
              <a:gdLst/>
              <a:ahLst/>
              <a:cxnLst/>
              <a:rect l="l" t="t" r="r" b="b"/>
              <a:pathLst>
                <a:path w="812800" h="676426">
                  <a:moveTo>
                    <a:pt x="0" y="0"/>
                  </a:moveTo>
                  <a:lnTo>
                    <a:pt x="609600" y="0"/>
                  </a:lnTo>
                  <a:lnTo>
                    <a:pt x="812800" y="338213"/>
                  </a:lnTo>
                  <a:lnTo>
                    <a:pt x="609600" y="676426"/>
                  </a:lnTo>
                  <a:lnTo>
                    <a:pt x="0" y="676426"/>
                  </a:lnTo>
                  <a:lnTo>
                    <a:pt x="203200" y="338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86E2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77800" y="-38100"/>
              <a:ext cx="558800" cy="714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97699" y="3221430"/>
            <a:ext cx="1775752" cy="3466288"/>
            <a:chOff x="0" y="0"/>
            <a:chExt cx="504005" cy="9838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4005" cy="983824"/>
            </a:xfrm>
            <a:custGeom>
              <a:avLst/>
              <a:gdLst/>
              <a:ahLst/>
              <a:cxnLst/>
              <a:rect l="l" t="t" r="r" b="b"/>
              <a:pathLst>
                <a:path w="504005" h="983824">
                  <a:moveTo>
                    <a:pt x="0" y="0"/>
                  </a:moveTo>
                  <a:lnTo>
                    <a:pt x="504005" y="0"/>
                  </a:lnTo>
                  <a:lnTo>
                    <a:pt x="504005" y="983824"/>
                  </a:lnTo>
                  <a:lnTo>
                    <a:pt x="0" y="983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4005" cy="1021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3329032"/>
            <a:ext cx="4323604" cy="3598178"/>
            <a:chOff x="0" y="0"/>
            <a:chExt cx="812800" cy="6764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76426"/>
            </a:xfrm>
            <a:custGeom>
              <a:avLst/>
              <a:gdLst/>
              <a:ahLst/>
              <a:cxnLst/>
              <a:rect l="l" t="t" r="r" b="b"/>
              <a:pathLst>
                <a:path w="812800" h="676426">
                  <a:moveTo>
                    <a:pt x="0" y="0"/>
                  </a:moveTo>
                  <a:lnTo>
                    <a:pt x="609600" y="0"/>
                  </a:lnTo>
                  <a:lnTo>
                    <a:pt x="812800" y="338213"/>
                  </a:lnTo>
                  <a:lnTo>
                    <a:pt x="609600" y="676426"/>
                  </a:lnTo>
                  <a:lnTo>
                    <a:pt x="0" y="676426"/>
                  </a:lnTo>
                  <a:lnTo>
                    <a:pt x="203200" y="338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77800" y="-38100"/>
              <a:ext cx="558800" cy="714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3221430"/>
            <a:ext cx="1775752" cy="3466288"/>
            <a:chOff x="0" y="0"/>
            <a:chExt cx="504005" cy="9838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4005" cy="983824"/>
            </a:xfrm>
            <a:custGeom>
              <a:avLst/>
              <a:gdLst/>
              <a:ahLst/>
              <a:cxnLst/>
              <a:rect l="l" t="t" r="r" b="b"/>
              <a:pathLst>
                <a:path w="504005" h="983824">
                  <a:moveTo>
                    <a:pt x="0" y="0"/>
                  </a:moveTo>
                  <a:lnTo>
                    <a:pt x="504005" y="0"/>
                  </a:lnTo>
                  <a:lnTo>
                    <a:pt x="504005" y="983824"/>
                  </a:lnTo>
                  <a:lnTo>
                    <a:pt x="0" y="983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04005" cy="1021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947526" y="2568809"/>
            <a:ext cx="1837192" cy="1837192"/>
          </a:xfrm>
          <a:custGeom>
            <a:avLst/>
            <a:gdLst/>
            <a:ahLst/>
            <a:cxnLst/>
            <a:rect l="l" t="t" r="r" b="b"/>
            <a:pathLst>
              <a:path w="1837192" h="1837192">
                <a:moveTo>
                  <a:pt x="0" y="0"/>
                </a:moveTo>
                <a:lnTo>
                  <a:pt x="1837192" y="0"/>
                </a:lnTo>
                <a:lnTo>
                  <a:pt x="1837192" y="1837191"/>
                </a:lnTo>
                <a:lnTo>
                  <a:pt x="0" y="1837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9978528" y="2568809"/>
            <a:ext cx="1837192" cy="1837192"/>
          </a:xfrm>
          <a:custGeom>
            <a:avLst/>
            <a:gdLst/>
            <a:ahLst/>
            <a:cxnLst/>
            <a:rect l="l" t="t" r="r" b="b"/>
            <a:pathLst>
              <a:path w="1837192" h="1837192">
                <a:moveTo>
                  <a:pt x="0" y="0"/>
                </a:moveTo>
                <a:lnTo>
                  <a:pt x="1837191" y="0"/>
                </a:lnTo>
                <a:lnTo>
                  <a:pt x="1837191" y="1837191"/>
                </a:lnTo>
                <a:lnTo>
                  <a:pt x="0" y="1837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6012995" y="2568809"/>
            <a:ext cx="1837192" cy="1837192"/>
          </a:xfrm>
          <a:custGeom>
            <a:avLst/>
            <a:gdLst/>
            <a:ahLst/>
            <a:cxnLst/>
            <a:rect l="l" t="t" r="r" b="b"/>
            <a:pathLst>
              <a:path w="1837192" h="1837192">
                <a:moveTo>
                  <a:pt x="0" y="0"/>
                </a:moveTo>
                <a:lnTo>
                  <a:pt x="1837191" y="0"/>
                </a:lnTo>
                <a:lnTo>
                  <a:pt x="1837191" y="1837191"/>
                </a:lnTo>
                <a:lnTo>
                  <a:pt x="0" y="1837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>
            <a:off x="2043792" y="2568809"/>
            <a:ext cx="1837192" cy="1837192"/>
          </a:xfrm>
          <a:custGeom>
            <a:avLst/>
            <a:gdLst/>
            <a:ahLst/>
            <a:cxnLst/>
            <a:rect l="l" t="t" r="r" b="b"/>
            <a:pathLst>
              <a:path w="1837192" h="1837192">
                <a:moveTo>
                  <a:pt x="0" y="0"/>
                </a:moveTo>
                <a:lnTo>
                  <a:pt x="1837192" y="0"/>
                </a:lnTo>
                <a:lnTo>
                  <a:pt x="1837192" y="1837191"/>
                </a:lnTo>
                <a:lnTo>
                  <a:pt x="0" y="1837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0" name="Group 30"/>
          <p:cNvGrpSpPr/>
          <p:nvPr/>
        </p:nvGrpSpPr>
        <p:grpSpPr>
          <a:xfrm>
            <a:off x="13951224" y="2568809"/>
            <a:ext cx="1520447" cy="152044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38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982226" y="2568809"/>
            <a:ext cx="1520447" cy="1520447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013227" y="2568809"/>
            <a:ext cx="1520447" cy="1520447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44228" y="2568809"/>
            <a:ext cx="1520447" cy="152044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>
            <a:off x="1028700" y="8592998"/>
            <a:ext cx="16230600" cy="0"/>
          </a:xfrm>
          <a:prstGeom prst="line">
            <a:avLst/>
          </a:prstGeom>
          <a:ln w="95250" cap="flat">
            <a:solidFill>
              <a:srgbClr val="E7E7E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3" name="Group 43"/>
          <p:cNvGrpSpPr/>
          <p:nvPr/>
        </p:nvGrpSpPr>
        <p:grpSpPr>
          <a:xfrm>
            <a:off x="2448572" y="8218068"/>
            <a:ext cx="711760" cy="71176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476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417571" y="8218068"/>
            <a:ext cx="711760" cy="71176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  <a:ln w="476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386569" y="8218068"/>
            <a:ext cx="711760" cy="711760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  <a:ln w="476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355568" y="8218068"/>
            <a:ext cx="711760" cy="711760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38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AutoShape 55"/>
          <p:cNvSpPr/>
          <p:nvPr/>
        </p:nvSpPr>
        <p:spPr>
          <a:xfrm>
            <a:off x="2804452" y="6927210"/>
            <a:ext cx="0" cy="1290858"/>
          </a:xfrm>
          <a:prstGeom prst="line">
            <a:avLst/>
          </a:prstGeom>
          <a:ln w="47625" cap="flat">
            <a:gradFill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6" name="AutoShape 56"/>
          <p:cNvSpPr/>
          <p:nvPr/>
        </p:nvSpPr>
        <p:spPr>
          <a:xfrm>
            <a:off x="6773451" y="6927210"/>
            <a:ext cx="0" cy="1290858"/>
          </a:xfrm>
          <a:prstGeom prst="line">
            <a:avLst/>
          </a:prstGeom>
          <a:ln w="47625" cap="flat">
            <a:gradFill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7" name="AutoShape 57"/>
          <p:cNvSpPr/>
          <p:nvPr/>
        </p:nvSpPr>
        <p:spPr>
          <a:xfrm>
            <a:off x="10742449" y="6927210"/>
            <a:ext cx="0" cy="1290858"/>
          </a:xfrm>
          <a:prstGeom prst="line">
            <a:avLst/>
          </a:prstGeom>
          <a:ln w="47625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8" name="AutoShape 58"/>
          <p:cNvSpPr/>
          <p:nvPr/>
        </p:nvSpPr>
        <p:spPr>
          <a:xfrm>
            <a:off x="14711448" y="6927210"/>
            <a:ext cx="0" cy="1290858"/>
          </a:xfrm>
          <a:prstGeom prst="line">
            <a:avLst/>
          </a:prstGeom>
          <a:ln w="47625" cap="flat">
            <a:solidFill>
              <a:srgbClr val="FF8C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9" name="Freeform 59"/>
          <p:cNvSpPr/>
          <p:nvPr/>
        </p:nvSpPr>
        <p:spPr>
          <a:xfrm>
            <a:off x="-279918" y="10021224"/>
            <a:ext cx="1001509" cy="500755"/>
          </a:xfrm>
          <a:custGeom>
            <a:avLst/>
            <a:gdLst/>
            <a:ahLst/>
            <a:cxnLst/>
            <a:rect l="l" t="t" r="r" b="b"/>
            <a:pathLst>
              <a:path w="1001509" h="500755">
                <a:moveTo>
                  <a:pt x="0" y="0"/>
                </a:moveTo>
                <a:lnTo>
                  <a:pt x="1001509" y="0"/>
                </a:lnTo>
                <a:lnTo>
                  <a:pt x="1001509" y="500755"/>
                </a:lnTo>
                <a:lnTo>
                  <a:pt x="0" y="50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-248816" y="-184027"/>
            <a:ext cx="745965" cy="607962"/>
          </a:xfrm>
          <a:custGeom>
            <a:avLst/>
            <a:gdLst/>
            <a:ahLst/>
            <a:cxnLst/>
            <a:rect l="l" t="t" r="r" b="b"/>
            <a:pathLst>
              <a:path w="745965" h="607962">
                <a:moveTo>
                  <a:pt x="0" y="0"/>
                </a:moveTo>
                <a:lnTo>
                  <a:pt x="745965" y="0"/>
                </a:lnTo>
                <a:lnTo>
                  <a:pt x="745965" y="607962"/>
                </a:lnTo>
                <a:lnTo>
                  <a:pt x="0" y="60796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7915017" y="9914017"/>
            <a:ext cx="745965" cy="607962"/>
          </a:xfrm>
          <a:custGeom>
            <a:avLst/>
            <a:gdLst/>
            <a:ahLst/>
            <a:cxnLst/>
            <a:rect l="l" t="t" r="r" b="b"/>
            <a:pathLst>
              <a:path w="745965" h="607962">
                <a:moveTo>
                  <a:pt x="0" y="0"/>
                </a:moveTo>
                <a:lnTo>
                  <a:pt x="745966" y="0"/>
                </a:lnTo>
                <a:lnTo>
                  <a:pt x="745966" y="607962"/>
                </a:lnTo>
                <a:lnTo>
                  <a:pt x="0" y="60796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-1306002" y="4738334"/>
            <a:ext cx="1950207" cy="1245695"/>
          </a:xfrm>
          <a:custGeom>
            <a:avLst/>
            <a:gdLst/>
            <a:ahLst/>
            <a:cxnLst/>
            <a:rect l="l" t="t" r="r" b="b"/>
            <a:pathLst>
              <a:path w="1950207" h="1245695">
                <a:moveTo>
                  <a:pt x="0" y="0"/>
                </a:moveTo>
                <a:lnTo>
                  <a:pt x="1950207" y="0"/>
                </a:lnTo>
                <a:lnTo>
                  <a:pt x="1950207" y="1245695"/>
                </a:lnTo>
                <a:lnTo>
                  <a:pt x="0" y="12456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flipH="1">
            <a:off x="17198036" y="78485"/>
            <a:ext cx="1397171" cy="263716"/>
          </a:xfrm>
          <a:custGeom>
            <a:avLst/>
            <a:gdLst/>
            <a:ahLst/>
            <a:cxnLst/>
            <a:rect l="l" t="t" r="r" b="b"/>
            <a:pathLst>
              <a:path w="1397171" h="263716">
                <a:moveTo>
                  <a:pt x="1397172" y="0"/>
                </a:moveTo>
                <a:lnTo>
                  <a:pt x="0" y="0"/>
                </a:lnTo>
                <a:lnTo>
                  <a:pt x="0" y="263716"/>
                </a:lnTo>
                <a:lnTo>
                  <a:pt x="1397172" y="263716"/>
                </a:lnTo>
                <a:lnTo>
                  <a:pt x="139717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8070637" y="671049"/>
            <a:ext cx="590345" cy="357651"/>
          </a:xfrm>
          <a:custGeom>
            <a:avLst/>
            <a:gdLst/>
            <a:ahLst/>
            <a:cxnLst/>
            <a:rect l="l" t="t" r="r" b="b"/>
            <a:pathLst>
              <a:path w="590345" h="357651">
                <a:moveTo>
                  <a:pt x="0" y="0"/>
                </a:moveTo>
                <a:lnTo>
                  <a:pt x="590346" y="0"/>
                </a:lnTo>
                <a:lnTo>
                  <a:pt x="590346" y="357651"/>
                </a:lnTo>
                <a:lnTo>
                  <a:pt x="0" y="3576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2448572" y="8304708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417571" y="8304708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386569" y="8304708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355568" y="8304708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712968" y="357260"/>
            <a:ext cx="11347201" cy="178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7"/>
              </a:lnSpc>
            </a:pPr>
            <a:r>
              <a:rPr lang="en-US" sz="3383" b="1" spc="16">
                <a:solidFill>
                  <a:srgbClr val="3F50B5"/>
                </a:solidFill>
                <a:latin typeface="Lora Bold"/>
                <a:ea typeface="Lora Bold"/>
                <a:cs typeface="Lora Bold"/>
                <a:sym typeface="Lora Bold"/>
              </a:rPr>
              <a:t>Кількісний показник рівня навчальних досягнень здобувачів освіти закладу є таким:</a:t>
            </a:r>
          </a:p>
          <a:p>
            <a:pPr algn="ctr">
              <a:lnSpc>
                <a:spcPts val="4737"/>
              </a:lnSpc>
            </a:pPr>
            <a:endParaRPr/>
          </a:p>
        </p:txBody>
      </p:sp>
      <p:sp>
        <p:nvSpPr>
          <p:cNvPr id="70" name="TextBox 70"/>
          <p:cNvSpPr txBox="1"/>
          <p:nvPr/>
        </p:nvSpPr>
        <p:spPr>
          <a:xfrm>
            <a:off x="659150" y="4586975"/>
            <a:ext cx="4323604" cy="171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Високий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рівень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3299" smtClean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11</a:t>
            </a: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" sz="3299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11</a:t>
            </a: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%)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5352304" y="4586975"/>
            <a:ext cx="4323604" cy="171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Достатній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рівень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3299" smtClean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38</a:t>
            </a: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" sz="3299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33</a:t>
            </a: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%)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9340871" y="4681184"/>
            <a:ext cx="4323604" cy="171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Середній</a:t>
            </a:r>
            <a:r>
              <a:rPr lang="" sz="3299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рівень</a:t>
            </a: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endParaRPr lang="en-US" sz="329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3299" dirty="0" smtClean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59</a:t>
            </a:r>
            <a:r>
              <a:rPr lang="en-US" sz="3299" dirty="0" smtClean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56</a:t>
            </a:r>
            <a:r>
              <a:rPr lang="en-US" sz="32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%)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257049" y="4681184"/>
            <a:ext cx="4323604" cy="171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Початковий рівень 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_ учнів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(_ 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7647" y="8026330"/>
            <a:ext cx="4888793" cy="3636040"/>
          </a:xfrm>
          <a:custGeom>
            <a:avLst/>
            <a:gdLst/>
            <a:ahLst/>
            <a:cxnLst/>
            <a:rect l="l" t="t" r="r" b="b"/>
            <a:pathLst>
              <a:path w="4888793" h="3636040">
                <a:moveTo>
                  <a:pt x="0" y="0"/>
                </a:moveTo>
                <a:lnTo>
                  <a:pt x="4888793" y="0"/>
                </a:lnTo>
                <a:lnTo>
                  <a:pt x="4888793" y="3636040"/>
                </a:lnTo>
                <a:lnTo>
                  <a:pt x="0" y="363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7051" y="1506220"/>
            <a:ext cx="5327164" cy="3003189"/>
          </a:xfrm>
          <a:custGeom>
            <a:avLst/>
            <a:gdLst/>
            <a:ahLst/>
            <a:cxnLst/>
            <a:rect l="l" t="t" r="r" b="b"/>
            <a:pathLst>
              <a:path w="5327164" h="3003189">
                <a:moveTo>
                  <a:pt x="0" y="0"/>
                </a:moveTo>
                <a:lnTo>
                  <a:pt x="5327164" y="0"/>
                </a:lnTo>
                <a:lnTo>
                  <a:pt x="5327164" y="3003189"/>
                </a:lnTo>
                <a:lnTo>
                  <a:pt x="0" y="3003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6749" y="275887"/>
            <a:ext cx="17692988" cy="1148715"/>
            <a:chOff x="0" y="0"/>
            <a:chExt cx="9930296" cy="644723"/>
          </a:xfrm>
        </p:grpSpPr>
        <p:sp>
          <p:nvSpPr>
            <p:cNvPr id="5" name="Freeform 5"/>
            <p:cNvSpPr/>
            <p:nvPr/>
          </p:nvSpPr>
          <p:spPr>
            <a:xfrm>
              <a:off x="2016" y="0"/>
              <a:ext cx="9926264" cy="644723"/>
            </a:xfrm>
            <a:custGeom>
              <a:avLst/>
              <a:gdLst/>
              <a:ahLst/>
              <a:cxnLst/>
              <a:rect l="l" t="t" r="r" b="b"/>
              <a:pathLst>
                <a:path w="9926264" h="644723">
                  <a:moveTo>
                    <a:pt x="9716329" y="0"/>
                  </a:moveTo>
                  <a:lnTo>
                    <a:pt x="6735" y="0"/>
                  </a:lnTo>
                  <a:cubicBezTo>
                    <a:pt x="4691" y="0"/>
                    <a:pt x="2769" y="974"/>
                    <a:pt x="1560" y="2622"/>
                  </a:cubicBezTo>
                  <a:cubicBezTo>
                    <a:pt x="351" y="4271"/>
                    <a:pt x="0" y="6397"/>
                    <a:pt x="615" y="8347"/>
                  </a:cubicBezTo>
                  <a:lnTo>
                    <a:pt x="198553" y="636377"/>
                  </a:lnTo>
                  <a:cubicBezTo>
                    <a:pt x="200119" y="641345"/>
                    <a:pt x="204726" y="644723"/>
                    <a:pt x="209935" y="644723"/>
                  </a:cubicBezTo>
                  <a:lnTo>
                    <a:pt x="9919529" y="644723"/>
                  </a:lnTo>
                  <a:cubicBezTo>
                    <a:pt x="9921573" y="644723"/>
                    <a:pt x="9923495" y="643749"/>
                    <a:pt x="9924704" y="642101"/>
                  </a:cubicBezTo>
                  <a:cubicBezTo>
                    <a:pt x="9925913" y="640452"/>
                    <a:pt x="9926264" y="638326"/>
                    <a:pt x="9925649" y="636377"/>
                  </a:cubicBezTo>
                  <a:lnTo>
                    <a:pt x="9727711" y="8347"/>
                  </a:lnTo>
                  <a:cubicBezTo>
                    <a:pt x="9726145" y="3379"/>
                    <a:pt x="9721538" y="0"/>
                    <a:pt x="97163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9727096" cy="682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3745472" y="6721115"/>
            <a:ext cx="4542528" cy="3565885"/>
          </a:xfrm>
          <a:custGeom>
            <a:avLst/>
            <a:gdLst/>
            <a:ahLst/>
            <a:cxnLst/>
            <a:rect l="l" t="t" r="r" b="b"/>
            <a:pathLst>
              <a:path w="4542528" h="3565885">
                <a:moveTo>
                  <a:pt x="4542528" y="3565885"/>
                </a:moveTo>
                <a:lnTo>
                  <a:pt x="0" y="3565885"/>
                </a:lnTo>
                <a:lnTo>
                  <a:pt x="0" y="0"/>
                </a:lnTo>
                <a:lnTo>
                  <a:pt x="4542528" y="0"/>
                </a:lnTo>
                <a:lnTo>
                  <a:pt x="4542528" y="356588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33644" y="1706901"/>
            <a:ext cx="11771872" cy="2689328"/>
            <a:chOff x="0" y="0"/>
            <a:chExt cx="3100411" cy="708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00411" cy="708300"/>
            </a:xfrm>
            <a:custGeom>
              <a:avLst/>
              <a:gdLst/>
              <a:ahLst/>
              <a:cxnLst/>
              <a:rect l="l" t="t" r="r" b="b"/>
              <a:pathLst>
                <a:path w="3100411" h="708300">
                  <a:moveTo>
                    <a:pt x="33541" y="0"/>
                  </a:moveTo>
                  <a:lnTo>
                    <a:pt x="3066870" y="0"/>
                  </a:lnTo>
                  <a:cubicBezTo>
                    <a:pt x="3085394" y="0"/>
                    <a:pt x="3100411" y="15017"/>
                    <a:pt x="3100411" y="33541"/>
                  </a:cubicBezTo>
                  <a:lnTo>
                    <a:pt x="3100411" y="674760"/>
                  </a:lnTo>
                  <a:cubicBezTo>
                    <a:pt x="3100411" y="683655"/>
                    <a:pt x="3096877" y="692186"/>
                    <a:pt x="3090587" y="698477"/>
                  </a:cubicBezTo>
                  <a:cubicBezTo>
                    <a:pt x="3084297" y="704767"/>
                    <a:pt x="3075766" y="708300"/>
                    <a:pt x="3066870" y="708300"/>
                  </a:cubicBezTo>
                  <a:lnTo>
                    <a:pt x="33541" y="708300"/>
                  </a:lnTo>
                  <a:cubicBezTo>
                    <a:pt x="24645" y="708300"/>
                    <a:pt x="16114" y="704767"/>
                    <a:pt x="9824" y="698477"/>
                  </a:cubicBezTo>
                  <a:cubicBezTo>
                    <a:pt x="3534" y="692186"/>
                    <a:pt x="0" y="683655"/>
                    <a:pt x="0" y="674760"/>
                  </a:cubicBezTo>
                  <a:lnTo>
                    <a:pt x="0" y="33541"/>
                  </a:lnTo>
                  <a:cubicBezTo>
                    <a:pt x="0" y="24645"/>
                    <a:pt x="3534" y="16114"/>
                    <a:pt x="9824" y="9824"/>
                  </a:cubicBezTo>
                  <a:cubicBezTo>
                    <a:pt x="16114" y="3534"/>
                    <a:pt x="24645" y="0"/>
                    <a:pt x="3354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00411" cy="74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53627" y="484505"/>
            <a:ext cx="14251826" cy="102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ФОРМУВАЛЬНЕ ОЦІНЮВАННЯ ЯК ЗАСІБ РОЗВИТКУ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4348715" y="8182554"/>
            <a:ext cx="10361414" cy="1661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959"/>
              </a:lnSpc>
            </a:pPr>
            <a:r>
              <a:rPr lang="en-US" sz="2199" b="1" u="sng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Технологічні інструменти для оцінювання</a:t>
            </a:r>
          </a:p>
          <a:p>
            <a:pPr algn="l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Використання Google Forms, Padlet, Mentimeter для інтерактивного оцінювання.</a:t>
            </a:r>
          </a:p>
          <a:p>
            <a:pPr algn="l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Гейміфікація навчання (бейджі, рейтинги, цифрові сертифікати).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33644" y="1967336"/>
            <a:ext cx="9643666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Основні підходи до формувального оцінювання у закладі: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14076" y="2638548"/>
            <a:ext cx="11291440" cy="1789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9"/>
              </a:lnSpc>
            </a:pPr>
            <a:r>
              <a:rPr lang="en-US" sz="1999" b="1" u="sng" dirty="0" err="1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Зворотний</a:t>
            </a:r>
            <a:r>
              <a:rPr lang="en-US" sz="1999" b="1" u="sng" dirty="0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999" b="1" u="sng" dirty="0" err="1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зв’язок</a:t>
            </a:r>
            <a:r>
              <a:rPr lang="en-US" sz="1999" b="1" u="sng" dirty="0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999" b="1" u="sng" dirty="0" err="1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від</a:t>
            </a:r>
            <a:r>
              <a:rPr lang="en-US" sz="1999" b="1" u="sng" dirty="0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999" b="1" u="sng" dirty="0" err="1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учителів</a:t>
            </a:r>
            <a:endParaRPr lang="en-US" sz="1999" b="1" u="sng" dirty="0">
              <a:solidFill>
                <a:srgbClr val="0096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559"/>
              </a:lnSpc>
            </a:pP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Учні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отримують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не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просто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оцінку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, а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детальний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аналіз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своїх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сильних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слабких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сторін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559"/>
              </a:lnSpc>
            </a:pP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Використовуються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коментарі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індивідуальні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рекомендації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подальші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кроки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покращення</a:t>
            </a:r>
            <a:r>
              <a:rPr lang="en-US" sz="1999" dirty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999" dirty="0" err="1" smtClean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результатів</a:t>
            </a:r>
            <a:r>
              <a:rPr lang="" sz="1999" smtClean="0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lang="en-US" sz="1999" dirty="0">
              <a:solidFill>
                <a:srgbClr val="0096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16096" y="4471309"/>
            <a:ext cx="7212224" cy="224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2199" u="sng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С</a:t>
            </a:r>
            <a:r>
              <a:rPr lang="en-US" sz="2199" b="1" u="sng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амооцінювання та взаємооцінювання</a:t>
            </a:r>
          </a:p>
          <a:p>
            <a:pPr algn="just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Учні вчаться аналізувати власні успіхи, визначати зони розвитку.</a:t>
            </a:r>
          </a:p>
          <a:p>
            <a:pPr algn="just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Формуються навички конструктивної критики та командної роботи.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97767" y="4471309"/>
            <a:ext cx="7907062" cy="224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2199" b="1" u="sng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Діагностичне оцінювання на початку теми</a:t>
            </a:r>
          </a:p>
          <a:p>
            <a:pPr algn="l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Визначення рівня знань учнів перед вивченням нового матеріалу.</a:t>
            </a:r>
          </a:p>
          <a:p>
            <a:pPr algn="l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Адаптація навчальних програм відповідно до індивідуальних потреб класу.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4979" y="6930665"/>
            <a:ext cx="9369623" cy="133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099" b="1" u="sng">
                <a:solidFill>
                  <a:srgbClr val="0096FF"/>
                </a:solidFill>
                <a:latin typeface="Lora Bold"/>
                <a:ea typeface="Lora Bold"/>
                <a:cs typeface="Lora Bold"/>
                <a:sym typeface="Lora Bold"/>
              </a:rPr>
              <a:t>Гнучка система оцінювання</a:t>
            </a:r>
          </a:p>
          <a:p>
            <a:pPr algn="l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Використання шкали «Досягнення – Прогрес – Вдосконалення».</a:t>
            </a:r>
          </a:p>
          <a:p>
            <a:pPr algn="l">
              <a:lnSpc>
                <a:spcPts val="3599"/>
              </a:lnSpc>
            </a:pPr>
            <a:r>
              <a:rPr lang="en-US" sz="1999">
                <a:solidFill>
                  <a:srgbClr val="0096FF"/>
                </a:solidFill>
                <a:latin typeface="Lora"/>
                <a:ea typeface="Lora"/>
                <a:cs typeface="Lora"/>
                <a:sym typeface="Lora"/>
              </a:rPr>
              <a:t> 🔹 Можливість повторного виконання завдань для покращення результату.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6982" y="2342806"/>
            <a:ext cx="20934073" cy="91562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440" y="2127566"/>
            <a:ext cx="1789847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9"/>
              </a:lnSpc>
              <a:spcBef>
                <a:spcPct val="0"/>
              </a:spcBef>
            </a:pP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Система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неможлива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без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інформування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критерії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розуміння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того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що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їх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оцінюють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Процес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інформування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212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й </a:t>
            </a:r>
            <a:r>
              <a:rPr lang="en-US" sz="2121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оприлюднення</a:t>
            </a:r>
            <a:r>
              <a:rPr lang="en-US" sz="2121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потрібно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розпочинати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із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критеріїв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навчальних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досягнень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затверджених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МОН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України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Проте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вони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є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загальними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використовується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основа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своєрідний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каркас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допомогою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якого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відбувається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система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121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r>
              <a:rPr lang="en-US" sz="2121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1186" y="3565976"/>
            <a:ext cx="15185629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Які критерії оцінювання Ви використовуєте для предметів, які викладаєте?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94765" y="222590"/>
            <a:ext cx="17797820" cy="1562720"/>
            <a:chOff x="0" y="0"/>
            <a:chExt cx="10304267" cy="904756"/>
          </a:xfrm>
        </p:grpSpPr>
        <p:sp>
          <p:nvSpPr>
            <p:cNvPr id="6" name="Freeform 6"/>
            <p:cNvSpPr/>
            <p:nvPr/>
          </p:nvSpPr>
          <p:spPr>
            <a:xfrm>
              <a:off x="1443" y="0"/>
              <a:ext cx="10301381" cy="904756"/>
            </a:xfrm>
            <a:custGeom>
              <a:avLst/>
              <a:gdLst/>
              <a:ahLst/>
              <a:cxnLst/>
              <a:rect l="l" t="t" r="r" b="b"/>
              <a:pathLst>
                <a:path w="10301381" h="904756">
                  <a:moveTo>
                    <a:pt x="10090925" y="0"/>
                  </a:moveTo>
                  <a:lnTo>
                    <a:pt x="7257" y="0"/>
                  </a:lnTo>
                  <a:cubicBezTo>
                    <a:pt x="5142" y="0"/>
                    <a:pt x="3142" y="961"/>
                    <a:pt x="1821" y="2612"/>
                  </a:cubicBezTo>
                  <a:cubicBezTo>
                    <a:pt x="499" y="4263"/>
                    <a:pt x="0" y="6425"/>
                    <a:pt x="463" y="8488"/>
                  </a:cubicBezTo>
                  <a:lnTo>
                    <a:pt x="199851" y="896268"/>
                  </a:lnTo>
                  <a:cubicBezTo>
                    <a:pt x="200965" y="901230"/>
                    <a:pt x="205371" y="904756"/>
                    <a:pt x="210457" y="904756"/>
                  </a:cubicBezTo>
                  <a:lnTo>
                    <a:pt x="10294125" y="904756"/>
                  </a:lnTo>
                  <a:cubicBezTo>
                    <a:pt x="10296239" y="904756"/>
                    <a:pt x="10298239" y="903795"/>
                    <a:pt x="10299560" y="902144"/>
                  </a:cubicBezTo>
                  <a:cubicBezTo>
                    <a:pt x="10300882" y="900493"/>
                    <a:pt x="10301381" y="898331"/>
                    <a:pt x="10300918" y="896268"/>
                  </a:cubicBezTo>
                  <a:lnTo>
                    <a:pt x="10101530" y="8488"/>
                  </a:lnTo>
                  <a:cubicBezTo>
                    <a:pt x="10100416" y="3526"/>
                    <a:pt x="10096010" y="0"/>
                    <a:pt x="100909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0101067" cy="94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46072" y="443244"/>
            <a:ext cx="15136019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B80DF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ФОРМУВАННЯ ДОВІРИ ДО РЕЗУЛЬТАТІВ ОЦІНЮВАННЯ,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B80DF"/>
                </a:solidFill>
                <a:latin typeface="Lora Bold"/>
                <a:ea typeface="Lora Bold"/>
                <a:cs typeface="Lora Bold"/>
                <a:sym typeface="Lora Bold"/>
              </a:rPr>
              <a:t>СЕРЕД УЧНІВ, БАТЬКІВ І ПЕДАГОГІВ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99416"/>
            <a:ext cx="16007866" cy="102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Як здобувачі освіти дізнаються про критерії,за якими Ви оцінюєте їх навчальні досягнення? (можна обрати кілька варіантів відповідей)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3949" y="687922"/>
            <a:ext cx="21275898" cy="1004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312" y="-7701"/>
            <a:ext cx="19119565" cy="116149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96777" y="414654"/>
            <a:ext cx="12362523" cy="11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яких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формах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" sz="3399" b="1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т</a:t>
            </a:r>
            <a:r>
              <a:rPr lang="en-US" sz="3399" b="1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и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як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правило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отримуєш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зворотній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зв'язок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від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вчителів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щодо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навчання</a:t>
            </a:r>
            <a:r>
              <a:rPr lang="en-US" sz="33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</p:txBody>
      </p:sp>
      <p:sp>
        <p:nvSpPr>
          <p:cNvPr id="4" name="Freeform 4"/>
          <p:cNvSpPr/>
          <p:nvPr/>
        </p:nvSpPr>
        <p:spPr>
          <a:xfrm>
            <a:off x="-188452" y="-162807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0" y="0"/>
                </a:moveTo>
                <a:lnTo>
                  <a:pt x="8215483" y="0"/>
                </a:lnTo>
                <a:lnTo>
                  <a:pt x="8215483" y="9794912"/>
                </a:lnTo>
                <a:lnTo>
                  <a:pt x="0" y="979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732003">
            <a:off x="14404017" y="5720312"/>
            <a:ext cx="3915878" cy="4668707"/>
          </a:xfrm>
          <a:custGeom>
            <a:avLst/>
            <a:gdLst/>
            <a:ahLst/>
            <a:cxnLst/>
            <a:rect l="l" t="t" r="r" b="b"/>
            <a:pathLst>
              <a:path w="3915878" h="4668707">
                <a:moveTo>
                  <a:pt x="0" y="0"/>
                </a:moveTo>
                <a:lnTo>
                  <a:pt x="3915878" y="0"/>
                </a:lnTo>
                <a:lnTo>
                  <a:pt x="3915878" y="4668707"/>
                </a:lnTo>
                <a:lnTo>
                  <a:pt x="0" y="46687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10501322" y="2357418"/>
            <a:ext cx="135732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вчителів</a:t>
            </a: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44194"/>
            <a:ext cx="18288000" cy="6880860"/>
          </a:xfrm>
          <a:custGeom>
            <a:avLst/>
            <a:gdLst/>
            <a:ahLst/>
            <a:cxnLst/>
            <a:rect l="l" t="t" r="r" b="b"/>
            <a:pathLst>
              <a:path w="18288000" h="6880860">
                <a:moveTo>
                  <a:pt x="0" y="0"/>
                </a:moveTo>
                <a:lnTo>
                  <a:pt x="18288000" y="0"/>
                </a:lnTo>
                <a:lnTo>
                  <a:pt x="18288000" y="6880860"/>
                </a:lnTo>
                <a:lnTo>
                  <a:pt x="0" y="6880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32003">
            <a:off x="12948152" y="3949276"/>
            <a:ext cx="5389258" cy="6425345"/>
          </a:xfrm>
          <a:custGeom>
            <a:avLst/>
            <a:gdLst/>
            <a:ahLst/>
            <a:cxnLst/>
            <a:rect l="l" t="t" r="r" b="b"/>
            <a:pathLst>
              <a:path w="5389258" h="6425345">
                <a:moveTo>
                  <a:pt x="0" y="0"/>
                </a:moveTo>
                <a:lnTo>
                  <a:pt x="5389259" y="0"/>
                </a:lnTo>
                <a:lnTo>
                  <a:pt x="5389259" y="6425345"/>
                </a:lnTo>
                <a:lnTo>
                  <a:pt x="0" y="6425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4118" y="244341"/>
            <a:ext cx="11385519" cy="1568717"/>
            <a:chOff x="0" y="0"/>
            <a:chExt cx="2917781" cy="4020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17781" cy="402017"/>
            </a:xfrm>
            <a:custGeom>
              <a:avLst/>
              <a:gdLst/>
              <a:ahLst/>
              <a:cxnLst/>
              <a:rect l="l" t="t" r="r" b="b"/>
              <a:pathLst>
                <a:path w="2917781" h="402017">
                  <a:moveTo>
                    <a:pt x="67998" y="0"/>
                  </a:moveTo>
                  <a:lnTo>
                    <a:pt x="2849783" y="0"/>
                  </a:lnTo>
                  <a:cubicBezTo>
                    <a:pt x="2887337" y="0"/>
                    <a:pt x="2917781" y="30444"/>
                    <a:pt x="2917781" y="67998"/>
                  </a:cubicBezTo>
                  <a:lnTo>
                    <a:pt x="2917781" y="334019"/>
                  </a:lnTo>
                  <a:cubicBezTo>
                    <a:pt x="2917781" y="371573"/>
                    <a:pt x="2887337" y="402017"/>
                    <a:pt x="2849783" y="402017"/>
                  </a:cubicBezTo>
                  <a:lnTo>
                    <a:pt x="67998" y="402017"/>
                  </a:lnTo>
                  <a:cubicBezTo>
                    <a:pt x="30444" y="402017"/>
                    <a:pt x="0" y="371573"/>
                    <a:pt x="0" y="334019"/>
                  </a:cubicBezTo>
                  <a:lnTo>
                    <a:pt x="0" y="67998"/>
                  </a:lnTo>
                  <a:cubicBezTo>
                    <a:pt x="0" y="30444"/>
                    <a:pt x="30444" y="0"/>
                    <a:pt x="6799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917781" cy="449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20708" y="688657"/>
            <a:ext cx="10491051" cy="6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52C4F1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розвиток здібностей учнів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812297" y="244341"/>
            <a:ext cx="6475703" cy="6917607"/>
            <a:chOff x="0" y="0"/>
            <a:chExt cx="8634271" cy="9223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11738" cy="9223476"/>
            </a:xfrm>
            <a:custGeom>
              <a:avLst/>
              <a:gdLst/>
              <a:ahLst/>
              <a:cxnLst/>
              <a:rect l="l" t="t" r="r" b="b"/>
              <a:pathLst>
                <a:path w="4611738" h="9223476">
                  <a:moveTo>
                    <a:pt x="0" y="0"/>
                  </a:moveTo>
                  <a:lnTo>
                    <a:pt x="4611738" y="0"/>
                  </a:lnTo>
                  <a:lnTo>
                    <a:pt x="4611738" y="9223476"/>
                  </a:lnTo>
                  <a:lnTo>
                    <a:pt x="0" y="922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89205" y="589205"/>
              <a:ext cx="8045066" cy="8045066"/>
            </a:xfrm>
            <a:custGeom>
              <a:avLst/>
              <a:gdLst/>
              <a:ahLst/>
              <a:cxnLst/>
              <a:rect l="l" t="t" r="r" b="b"/>
              <a:pathLst>
                <a:path w="8045066" h="8045066">
                  <a:moveTo>
                    <a:pt x="0" y="0"/>
                  </a:moveTo>
                  <a:lnTo>
                    <a:pt x="8045066" y="0"/>
                  </a:lnTo>
                  <a:lnTo>
                    <a:pt x="8045066" y="8045066"/>
                  </a:lnTo>
                  <a:lnTo>
                    <a:pt x="0" y="8045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88114" y="589205"/>
              <a:ext cx="4046157" cy="8045066"/>
            </a:xfrm>
            <a:custGeom>
              <a:avLst/>
              <a:gdLst/>
              <a:ahLst/>
              <a:cxnLst/>
              <a:rect l="l" t="t" r="r" b="b"/>
              <a:pathLst>
                <a:path w="4046157" h="8045066">
                  <a:moveTo>
                    <a:pt x="0" y="0"/>
                  </a:moveTo>
                  <a:lnTo>
                    <a:pt x="4046157" y="0"/>
                  </a:lnTo>
                  <a:lnTo>
                    <a:pt x="4046157" y="8045066"/>
                  </a:lnTo>
                  <a:lnTo>
                    <a:pt x="0" y="8045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9883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354118" y="1986955"/>
            <a:ext cx="4178306" cy="4263578"/>
          </a:xfrm>
          <a:custGeom>
            <a:avLst/>
            <a:gdLst/>
            <a:ahLst/>
            <a:cxnLst/>
            <a:rect l="l" t="t" r="r" b="b"/>
            <a:pathLst>
              <a:path w="4178306" h="4263578">
                <a:moveTo>
                  <a:pt x="0" y="0"/>
                </a:moveTo>
                <a:lnTo>
                  <a:pt x="4178307" y="0"/>
                </a:lnTo>
                <a:lnTo>
                  <a:pt x="4178307" y="4263578"/>
                </a:lnTo>
                <a:lnTo>
                  <a:pt x="0" y="4263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28635" y="2502027"/>
            <a:ext cx="3229274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 І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етапі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Всеукраїнських</a:t>
            </a:r>
            <a:endParaRPr lang="en-US" sz="2404" dirty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предметних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олімпіад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узяли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участь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uk-UA" sz="2404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14</a:t>
            </a:r>
            <a:r>
              <a:rPr lang="en-US" sz="2404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7-11-х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класів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, у ІІ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етапі</a:t>
            </a:r>
            <a:r>
              <a:rPr lang="en-US" sz="2404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uk-UA" sz="2404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8</a:t>
            </a:r>
            <a:r>
              <a:rPr lang="en-US" sz="2404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4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endParaRPr lang="en-US" sz="2404" dirty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000464" y="2786046"/>
            <a:ext cx="4178306" cy="4263578"/>
          </a:xfrm>
          <a:custGeom>
            <a:avLst/>
            <a:gdLst/>
            <a:ahLst/>
            <a:cxnLst/>
            <a:rect l="l" t="t" r="r" b="b"/>
            <a:pathLst>
              <a:path w="4178306" h="4263578">
                <a:moveTo>
                  <a:pt x="0" y="0"/>
                </a:moveTo>
                <a:lnTo>
                  <a:pt x="4178306" y="0"/>
                </a:lnTo>
                <a:lnTo>
                  <a:pt x="4178306" y="4263578"/>
                </a:lnTo>
                <a:lnTo>
                  <a:pt x="0" y="4263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633990" y="1986955"/>
            <a:ext cx="4178306" cy="4263578"/>
          </a:xfrm>
          <a:custGeom>
            <a:avLst/>
            <a:gdLst/>
            <a:ahLst/>
            <a:cxnLst/>
            <a:rect l="l" t="t" r="r" b="b"/>
            <a:pathLst>
              <a:path w="4178306" h="4263578">
                <a:moveTo>
                  <a:pt x="0" y="0"/>
                </a:moveTo>
                <a:lnTo>
                  <a:pt x="4178307" y="0"/>
                </a:lnTo>
                <a:lnTo>
                  <a:pt x="4178307" y="4263578"/>
                </a:lnTo>
                <a:lnTo>
                  <a:pt x="0" y="4263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286216" y="3571864"/>
            <a:ext cx="3614893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 І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етапі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Міжнародного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мовно-літературного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конкурсу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учнівської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молоді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ім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. Т.Г.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Шевченка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взяли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участь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5</a:t>
            </a:r>
            <a:r>
              <a:rPr lang="en-US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7-11-х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класів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,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 ІІ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етапі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uk-UA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1</a:t>
            </a:r>
            <a:r>
              <a:rPr lang="en-US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</a:t>
            </a:r>
            <a:r>
              <a:rPr lang="uk-UA" sz="2399" dirty="0" err="1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ень</a:t>
            </a:r>
            <a:endParaRPr lang="en-US" sz="2399" dirty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20782" y="2502027"/>
            <a:ext cx="3604723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 І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етапі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Міжнародного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конкурсу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знавців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української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мови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ім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Петра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Яцика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взяли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участь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uk-UA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15</a:t>
            </a:r>
            <a:r>
              <a:rPr lang="en-US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3-11-х </a:t>
            </a:r>
            <a:r>
              <a:rPr lang="en-US" sz="2399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класів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 ІІ </a:t>
            </a:r>
            <a:r>
              <a:rPr lang="en-US" sz="2399" dirty="0" err="1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етапі</a:t>
            </a:r>
            <a:r>
              <a:rPr lang="uk-UA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–</a:t>
            </a:r>
            <a:r>
              <a:rPr lang="uk-UA" sz="23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8 </a:t>
            </a:r>
            <a:r>
              <a:rPr lang="en-US" sz="2399" dirty="0" err="1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399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pic>
        <p:nvPicPr>
          <p:cNvPr id="30722" name="Picture 2" descr="На зображенні може бути: 6 людей та люди навчаються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072958" y="4214806"/>
            <a:ext cx="5881037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1799" y="3492386"/>
            <a:ext cx="1601513" cy="1259190"/>
          </a:xfrm>
          <a:custGeom>
            <a:avLst/>
            <a:gdLst/>
            <a:ahLst/>
            <a:cxnLst/>
            <a:rect l="l" t="t" r="r" b="b"/>
            <a:pathLst>
              <a:path w="1601513" h="1259190">
                <a:moveTo>
                  <a:pt x="0" y="0"/>
                </a:moveTo>
                <a:lnTo>
                  <a:pt x="1601513" y="0"/>
                </a:lnTo>
                <a:lnTo>
                  <a:pt x="1601513" y="1259189"/>
                </a:lnTo>
                <a:lnTo>
                  <a:pt x="0" y="1259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7353" y="8375490"/>
            <a:ext cx="4862346" cy="3823019"/>
          </a:xfrm>
          <a:custGeom>
            <a:avLst/>
            <a:gdLst/>
            <a:ahLst/>
            <a:cxnLst/>
            <a:rect l="l" t="t" r="r" b="b"/>
            <a:pathLst>
              <a:path w="4862346" h="3823019">
                <a:moveTo>
                  <a:pt x="0" y="0"/>
                </a:moveTo>
                <a:lnTo>
                  <a:pt x="4862345" y="0"/>
                </a:lnTo>
                <a:lnTo>
                  <a:pt x="4862345" y="3823020"/>
                </a:lnTo>
                <a:lnTo>
                  <a:pt x="0" y="382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62723" y="4590134"/>
            <a:ext cx="4627302" cy="3638216"/>
          </a:xfrm>
          <a:custGeom>
            <a:avLst/>
            <a:gdLst/>
            <a:ahLst/>
            <a:cxnLst/>
            <a:rect l="l" t="t" r="r" b="b"/>
            <a:pathLst>
              <a:path w="4627302" h="3638216">
                <a:moveTo>
                  <a:pt x="0" y="0"/>
                </a:moveTo>
                <a:lnTo>
                  <a:pt x="4627301" y="0"/>
                </a:lnTo>
                <a:lnTo>
                  <a:pt x="4627301" y="3638216"/>
                </a:lnTo>
                <a:lnTo>
                  <a:pt x="0" y="3638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37183" y="2190105"/>
            <a:ext cx="2457076" cy="1931876"/>
          </a:xfrm>
          <a:custGeom>
            <a:avLst/>
            <a:gdLst/>
            <a:ahLst/>
            <a:cxnLst/>
            <a:rect l="l" t="t" r="r" b="b"/>
            <a:pathLst>
              <a:path w="2457076" h="1931876">
                <a:moveTo>
                  <a:pt x="0" y="0"/>
                </a:moveTo>
                <a:lnTo>
                  <a:pt x="2457076" y="0"/>
                </a:lnTo>
                <a:lnTo>
                  <a:pt x="2457076" y="1931876"/>
                </a:lnTo>
                <a:lnTo>
                  <a:pt x="0" y="1931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64619" y="8556713"/>
            <a:ext cx="4401367" cy="3460575"/>
          </a:xfrm>
          <a:custGeom>
            <a:avLst/>
            <a:gdLst/>
            <a:ahLst/>
            <a:cxnLst/>
            <a:rect l="l" t="t" r="r" b="b"/>
            <a:pathLst>
              <a:path w="4401367" h="3460575">
                <a:moveTo>
                  <a:pt x="0" y="0"/>
                </a:moveTo>
                <a:lnTo>
                  <a:pt x="4401367" y="0"/>
                </a:lnTo>
                <a:lnTo>
                  <a:pt x="4401367" y="3460574"/>
                </a:lnTo>
                <a:lnTo>
                  <a:pt x="0" y="3460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64619" y="5143500"/>
            <a:ext cx="3907153" cy="3071999"/>
          </a:xfrm>
          <a:custGeom>
            <a:avLst/>
            <a:gdLst/>
            <a:ahLst/>
            <a:cxnLst/>
            <a:rect l="l" t="t" r="r" b="b"/>
            <a:pathLst>
              <a:path w="3907153" h="3071999">
                <a:moveTo>
                  <a:pt x="0" y="0"/>
                </a:moveTo>
                <a:lnTo>
                  <a:pt x="3907153" y="0"/>
                </a:lnTo>
                <a:lnTo>
                  <a:pt x="3907153" y="3071999"/>
                </a:lnTo>
                <a:lnTo>
                  <a:pt x="0" y="30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1506" y="241636"/>
          <a:ext cx="16573616" cy="10135342"/>
        </p:xfrm>
        <a:graphic>
          <a:graphicData uri="http://schemas.openxmlformats.org/drawingml/2006/table">
            <a:tbl>
              <a:tblPr/>
              <a:tblGrid>
                <a:gridCol w="4404699"/>
                <a:gridCol w="5801363"/>
                <a:gridCol w="3183777"/>
                <a:gridCol w="3183777"/>
              </a:tblGrid>
              <a:tr h="718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</a:t>
                      </a:r>
                      <a:endParaRPr lang="ru-RU" sz="2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Учень</a:t>
                      </a:r>
                      <a:endParaRPr lang="ru-RU" sz="2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</a:t>
                      </a:r>
                      <a:endParaRPr lang="ru-RU" sz="2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Місце</a:t>
                      </a:r>
                      <a:endParaRPr lang="ru-RU" sz="2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341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Українська</a:t>
                      </a: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та л</a:t>
                      </a:r>
                      <a:r>
                        <a:rPr lang="uk-UA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ітерату</a:t>
                      </a:r>
                      <a:r>
                        <a:rPr lang="ru-RU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Агафонова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Златослава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Боровська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Марія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Дашкевич </a:t>
                      </a:r>
                      <a:r>
                        <a:rPr lang="ru-RU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Рената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7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Агафонова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Златослава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Гичко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Каріна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Боровська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Марія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Біологія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Гичко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Каріна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19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 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Хімія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Василенко Катерина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Боровська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Марія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Англійська</a:t>
                      </a:r>
                      <a:r>
                        <a:rPr lang="en-US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r>
                        <a:rPr lang="en-US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Гичко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Каріна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Інформаційні технології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Агафонова</a:t>
                      </a:r>
                      <a:r>
                        <a:rPr lang="en-U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Златослава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Правознавство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Тичина Анна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Технології</a:t>
                      </a:r>
                      <a:endParaRPr lang="ru-RU" sz="3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Пелешок</a:t>
                      </a: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Ярослав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EFEFE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972201" y="-451980"/>
            <a:ext cx="25463202" cy="5724904"/>
          </a:xfrm>
          <a:custGeom>
            <a:avLst/>
            <a:gdLst/>
            <a:ahLst/>
            <a:cxnLst/>
            <a:rect l="l" t="t" r="r" b="b"/>
            <a:pathLst>
              <a:path w="25463202" h="5724904">
                <a:moveTo>
                  <a:pt x="0" y="5724904"/>
                </a:moveTo>
                <a:lnTo>
                  <a:pt x="25463202" y="5724904"/>
                </a:lnTo>
                <a:lnTo>
                  <a:pt x="25463202" y="0"/>
                </a:lnTo>
                <a:lnTo>
                  <a:pt x="0" y="0"/>
                </a:lnTo>
                <a:lnTo>
                  <a:pt x="0" y="572490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44341"/>
            <a:ext cx="14433519" cy="1568717"/>
            <a:chOff x="0" y="0"/>
            <a:chExt cx="3698895" cy="402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8895" cy="402017"/>
            </a:xfrm>
            <a:custGeom>
              <a:avLst/>
              <a:gdLst/>
              <a:ahLst/>
              <a:cxnLst/>
              <a:rect l="l" t="t" r="r" b="b"/>
              <a:pathLst>
                <a:path w="3698895" h="402017">
                  <a:moveTo>
                    <a:pt x="53638" y="0"/>
                  </a:moveTo>
                  <a:lnTo>
                    <a:pt x="3645257" y="0"/>
                  </a:lnTo>
                  <a:cubicBezTo>
                    <a:pt x="3659482" y="0"/>
                    <a:pt x="3673126" y="5651"/>
                    <a:pt x="3683185" y="15710"/>
                  </a:cubicBezTo>
                  <a:cubicBezTo>
                    <a:pt x="3693244" y="25770"/>
                    <a:pt x="3698895" y="39413"/>
                    <a:pt x="3698895" y="53638"/>
                  </a:cubicBezTo>
                  <a:lnTo>
                    <a:pt x="3698895" y="348379"/>
                  </a:lnTo>
                  <a:cubicBezTo>
                    <a:pt x="3698895" y="362604"/>
                    <a:pt x="3693244" y="376248"/>
                    <a:pt x="3683185" y="386307"/>
                  </a:cubicBezTo>
                  <a:cubicBezTo>
                    <a:pt x="3673126" y="396366"/>
                    <a:pt x="3659482" y="402017"/>
                    <a:pt x="3645257" y="402017"/>
                  </a:cubicBezTo>
                  <a:lnTo>
                    <a:pt x="53638" y="402017"/>
                  </a:lnTo>
                  <a:cubicBezTo>
                    <a:pt x="39413" y="402017"/>
                    <a:pt x="25770" y="396366"/>
                    <a:pt x="15710" y="386307"/>
                  </a:cubicBezTo>
                  <a:cubicBezTo>
                    <a:pt x="5651" y="376248"/>
                    <a:pt x="0" y="362604"/>
                    <a:pt x="0" y="348379"/>
                  </a:cubicBezTo>
                  <a:lnTo>
                    <a:pt x="0" y="53638"/>
                  </a:lnTo>
                  <a:cubicBezTo>
                    <a:pt x="0" y="39413"/>
                    <a:pt x="5651" y="25770"/>
                    <a:pt x="15710" y="15710"/>
                  </a:cubicBezTo>
                  <a:cubicBezTo>
                    <a:pt x="25770" y="5651"/>
                    <a:pt x="39413" y="0"/>
                    <a:pt x="53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698895" cy="449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5171513" y="0"/>
            <a:ext cx="3433988" cy="4114800"/>
          </a:xfrm>
          <a:custGeom>
            <a:avLst/>
            <a:gdLst/>
            <a:ahLst/>
            <a:cxnLst/>
            <a:rect l="l" t="t" r="r" b="b"/>
            <a:pathLst>
              <a:path w="3433988" h="4114800">
                <a:moveTo>
                  <a:pt x="3433987" y="0"/>
                </a:moveTo>
                <a:lnTo>
                  <a:pt x="0" y="0"/>
                </a:lnTo>
                <a:lnTo>
                  <a:pt x="0" y="4114800"/>
                </a:lnTo>
                <a:lnTo>
                  <a:pt x="3433987" y="4114800"/>
                </a:lnTo>
                <a:lnTo>
                  <a:pt x="34339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 flipH="1">
            <a:off x="-142456" y="4348667"/>
            <a:ext cx="4955809" cy="5938333"/>
          </a:xfrm>
          <a:custGeom>
            <a:avLst/>
            <a:gdLst/>
            <a:ahLst/>
            <a:cxnLst/>
            <a:rect l="l" t="t" r="r" b="b"/>
            <a:pathLst>
              <a:path w="4955809" h="5938333">
                <a:moveTo>
                  <a:pt x="4955809" y="0"/>
                </a:moveTo>
                <a:lnTo>
                  <a:pt x="0" y="0"/>
                </a:lnTo>
                <a:lnTo>
                  <a:pt x="0" y="5938333"/>
                </a:lnTo>
                <a:lnTo>
                  <a:pt x="4955809" y="5938333"/>
                </a:lnTo>
                <a:lnTo>
                  <a:pt x="49558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93149" y="369569"/>
            <a:ext cx="13247222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Формуванню суспільних цінностей в учнів у процесі їхнього навчання, виховання та розвитку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/>
          <a:srcRect r="10625" b="9218"/>
          <a:stretch>
            <a:fillRect/>
          </a:stretch>
        </p:blipFill>
        <p:spPr bwMode="auto">
          <a:xfrm>
            <a:off x="8715372" y="2643170"/>
            <a:ext cx="3167002" cy="4289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 l="21875" t="26562" r="1484" b="21875"/>
          <a:stretch>
            <a:fillRect/>
          </a:stretch>
        </p:blipFill>
        <p:spPr bwMode="auto">
          <a:xfrm>
            <a:off x="642878" y="2071666"/>
            <a:ext cx="778674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 l="2432" t="19460"/>
          <a:stretch>
            <a:fillRect/>
          </a:stretch>
        </p:blipFill>
        <p:spPr bwMode="auto">
          <a:xfrm>
            <a:off x="12215834" y="4286244"/>
            <a:ext cx="5730844" cy="3548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EFEFE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9936" y="6172200"/>
            <a:ext cx="2798064" cy="4114800"/>
          </a:xfrm>
          <a:custGeom>
            <a:avLst/>
            <a:gdLst/>
            <a:ahLst/>
            <a:cxnLst/>
            <a:rect l="l" t="t" r="r" b="b"/>
            <a:pathLst>
              <a:path w="2798064" h="4114800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737315">
            <a:off x="-312814" y="-125096"/>
            <a:ext cx="3715406" cy="5463832"/>
          </a:xfrm>
          <a:custGeom>
            <a:avLst/>
            <a:gdLst/>
            <a:ahLst/>
            <a:cxnLst/>
            <a:rect l="l" t="t" r="r" b="b"/>
            <a:pathLst>
              <a:path w="3715406" h="5463832">
                <a:moveTo>
                  <a:pt x="0" y="0"/>
                </a:moveTo>
                <a:lnTo>
                  <a:pt x="3715406" y="0"/>
                </a:lnTo>
                <a:lnTo>
                  <a:pt x="3715406" y="5463832"/>
                </a:lnTo>
                <a:lnTo>
                  <a:pt x="0" y="5463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30992" y="213489"/>
            <a:ext cx="13428308" cy="1968751"/>
            <a:chOff x="0" y="0"/>
            <a:chExt cx="7536719" cy="1104973"/>
          </a:xfrm>
        </p:grpSpPr>
        <p:sp>
          <p:nvSpPr>
            <p:cNvPr id="5" name="Freeform 5"/>
            <p:cNvSpPr/>
            <p:nvPr/>
          </p:nvSpPr>
          <p:spPr>
            <a:xfrm>
              <a:off x="1570" y="0"/>
              <a:ext cx="7533580" cy="1104973"/>
            </a:xfrm>
            <a:custGeom>
              <a:avLst/>
              <a:gdLst/>
              <a:ahLst/>
              <a:cxnLst/>
              <a:rect l="l" t="t" r="r" b="b"/>
              <a:pathLst>
                <a:path w="7533580" h="1104973">
                  <a:moveTo>
                    <a:pt x="7320418" y="0"/>
                  </a:moveTo>
                  <a:lnTo>
                    <a:pt x="9961" y="0"/>
                  </a:lnTo>
                  <a:cubicBezTo>
                    <a:pt x="7110" y="0"/>
                    <a:pt x="4406" y="1267"/>
                    <a:pt x="2581" y="3458"/>
                  </a:cubicBezTo>
                  <a:cubicBezTo>
                    <a:pt x="757" y="5648"/>
                    <a:pt x="0" y="8537"/>
                    <a:pt x="515" y="11341"/>
                  </a:cubicBezTo>
                  <a:lnTo>
                    <a:pt x="199545" y="1093633"/>
                  </a:lnTo>
                  <a:cubicBezTo>
                    <a:pt x="200753" y="1100203"/>
                    <a:pt x="206480" y="1104973"/>
                    <a:pt x="213161" y="1104973"/>
                  </a:cubicBezTo>
                  <a:lnTo>
                    <a:pt x="7523618" y="1104973"/>
                  </a:lnTo>
                  <a:cubicBezTo>
                    <a:pt x="7526470" y="1104973"/>
                    <a:pt x="7529173" y="1103706"/>
                    <a:pt x="7530997" y="1101516"/>
                  </a:cubicBezTo>
                  <a:cubicBezTo>
                    <a:pt x="7532822" y="1099325"/>
                    <a:pt x="7533579" y="1096437"/>
                    <a:pt x="7533064" y="1093633"/>
                  </a:cubicBezTo>
                  <a:lnTo>
                    <a:pt x="7334034" y="11341"/>
                  </a:lnTo>
                  <a:cubicBezTo>
                    <a:pt x="7332827" y="4770"/>
                    <a:pt x="7327099" y="0"/>
                    <a:pt x="73204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7333519" cy="1143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49986" y="5372154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9986" y="4536456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9986" y="6275902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5"/>
                </a:lnTo>
                <a:lnTo>
                  <a:pt x="0" y="60704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9986" y="7179651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86" y="7926078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9986" y="8795010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60602" y="4232934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41022" y="689864"/>
            <a:ext cx="12008247" cy="104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3F9FEF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СТВОРЕННЯ ВИХОВНОГО СЕРЕДОВИЩА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3F9FEF"/>
                </a:solidFill>
                <a:latin typeface="Lora Bold"/>
                <a:ea typeface="Lora Bold"/>
                <a:cs typeface="Lora Bold"/>
                <a:sym typeface="Lora Bold"/>
              </a:rPr>
              <a:t>ДЛЯ ІНДИВІДУАЛЬНОГО РОЗВИТКУ ЗДОБУВАЧІВ ОСВІТИ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61888" y="2559195"/>
            <a:ext cx="15197412" cy="132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8"/>
              </a:lnSpc>
              <a:spcBef>
                <a:spcPct val="0"/>
              </a:spcBef>
            </a:pP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У </a:t>
            </a:r>
            <a:r>
              <a:rPr lang="" sz="2534" i="1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ліцеї</a:t>
            </a:r>
            <a:r>
              <a:rPr lang="en-US" sz="2534" i="1" dirty="0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скоординована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система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позакласної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роботи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та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виховних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заходів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, </a:t>
            </a:r>
            <a:r>
              <a:rPr lang="en-US" sz="2534" i="1" dirty="0" err="1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складен</a:t>
            </a:r>
            <a:r>
              <a:rPr lang="" sz="2534" i="1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о</a:t>
            </a:r>
            <a:r>
              <a:rPr lang="en-US" sz="2534" i="1" dirty="0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розклад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гуртків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з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урахуванням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можливостей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та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творчих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здібностей</a:t>
            </a:r>
            <a:r>
              <a:rPr lang="en-US" sz="2534" i="1" dirty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2534" i="1" dirty="0" err="1" smtClean="0">
                <a:solidFill>
                  <a:srgbClr val="2177D6"/>
                </a:solidFill>
                <a:latin typeface="Lora Italics"/>
                <a:ea typeface="Lora Italics"/>
                <a:cs typeface="Lora Italics"/>
                <a:sym typeface="Lora Italics"/>
              </a:rPr>
              <a:t>учнів</a:t>
            </a:r>
            <a:endParaRPr lang="en-US" sz="2534" i="1" dirty="0">
              <a:solidFill>
                <a:srgbClr val="2177D6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algn="ctr">
              <a:lnSpc>
                <a:spcPts val="3828"/>
              </a:lnSpc>
              <a:spcBef>
                <a:spcPct val="0"/>
              </a:spcBef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721948" y="4565031"/>
            <a:ext cx="7938645" cy="586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виховання громадянина-патріота України;</a:t>
            </a:r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родинно-сімейне виховання;</a:t>
            </a:r>
          </a:p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трудове;</a:t>
            </a:r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правове;</a:t>
            </a:r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національне;</a:t>
            </a:r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моральне;</a:t>
            </a:r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естетичне;</a:t>
            </a:r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0617447" y="4317896"/>
            <a:ext cx="7023523" cy="453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формування здорового способу життя;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запобігання негативних проявів серед учнів, дитячої бездоглядності, безпритульності та підліткової злочинності;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 i="1">
                <a:solidFill>
                  <a:srgbClr val="2177D6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запобігання насильству над дітьми та торгівлі людьми.</a:t>
            </a:r>
          </a:p>
        </p:txBody>
      </p:sp>
      <p:sp>
        <p:nvSpPr>
          <p:cNvPr id="18" name="Freeform 18"/>
          <p:cNvSpPr/>
          <p:nvPr/>
        </p:nvSpPr>
        <p:spPr>
          <a:xfrm>
            <a:off x="9841569" y="4375046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5"/>
                </a:lnTo>
                <a:lnTo>
                  <a:pt x="0" y="60704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841569" y="5372154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4"/>
                </a:lnTo>
                <a:lnTo>
                  <a:pt x="0" y="60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841569" y="7786695"/>
            <a:ext cx="594903" cy="607044"/>
          </a:xfrm>
          <a:custGeom>
            <a:avLst/>
            <a:gdLst/>
            <a:ahLst/>
            <a:cxnLst/>
            <a:rect l="l" t="t" r="r" b="b"/>
            <a:pathLst>
              <a:path w="594903" h="607044">
                <a:moveTo>
                  <a:pt x="0" y="0"/>
                </a:moveTo>
                <a:lnTo>
                  <a:pt x="594903" y="0"/>
                </a:lnTo>
                <a:lnTo>
                  <a:pt x="594903" y="607045"/>
                </a:lnTo>
                <a:lnTo>
                  <a:pt x="0" y="60704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58514" y="87451"/>
            <a:ext cx="9786530" cy="1434823"/>
            <a:chOff x="0" y="0"/>
            <a:chExt cx="7536719" cy="1104973"/>
          </a:xfrm>
        </p:grpSpPr>
        <p:sp>
          <p:nvSpPr>
            <p:cNvPr id="3" name="Freeform 3"/>
            <p:cNvSpPr/>
            <p:nvPr/>
          </p:nvSpPr>
          <p:spPr>
            <a:xfrm>
              <a:off x="2154" y="0"/>
              <a:ext cx="7532411" cy="1104973"/>
            </a:xfrm>
            <a:custGeom>
              <a:avLst/>
              <a:gdLst/>
              <a:ahLst/>
              <a:cxnLst/>
              <a:rect l="l" t="t" r="r" b="b"/>
              <a:pathLst>
                <a:path w="7532411" h="1104973">
                  <a:moveTo>
                    <a:pt x="7315544" y="0"/>
                  </a:moveTo>
                  <a:lnTo>
                    <a:pt x="13668" y="0"/>
                  </a:lnTo>
                  <a:cubicBezTo>
                    <a:pt x="9756" y="0"/>
                    <a:pt x="6046" y="1738"/>
                    <a:pt x="3542" y="4744"/>
                  </a:cubicBezTo>
                  <a:cubicBezTo>
                    <a:pt x="1039" y="7750"/>
                    <a:pt x="0" y="11713"/>
                    <a:pt x="708" y="15561"/>
                  </a:cubicBezTo>
                  <a:lnTo>
                    <a:pt x="198184" y="1089413"/>
                  </a:lnTo>
                  <a:cubicBezTo>
                    <a:pt x="199842" y="1098428"/>
                    <a:pt x="207701" y="1104973"/>
                    <a:pt x="216868" y="1104973"/>
                  </a:cubicBezTo>
                  <a:lnTo>
                    <a:pt x="7518744" y="1104973"/>
                  </a:lnTo>
                  <a:cubicBezTo>
                    <a:pt x="7522656" y="1104973"/>
                    <a:pt x="7526366" y="1103235"/>
                    <a:pt x="7528869" y="1100229"/>
                  </a:cubicBezTo>
                  <a:cubicBezTo>
                    <a:pt x="7531372" y="1097223"/>
                    <a:pt x="7532411" y="1093260"/>
                    <a:pt x="7531703" y="1089413"/>
                  </a:cubicBezTo>
                  <a:lnTo>
                    <a:pt x="7334227" y="15561"/>
                  </a:lnTo>
                  <a:cubicBezTo>
                    <a:pt x="7332569" y="6546"/>
                    <a:pt x="7324710" y="0"/>
                    <a:pt x="73155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7333519" cy="1143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078727" flipV="1">
            <a:off x="-2383354" y="1828930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940775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77D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20635" y="231648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50A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25201" y="681913"/>
            <a:ext cx="637633" cy="63763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2903702">
            <a:off x="-6099048" y="6299337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4" y="0"/>
                </a:lnTo>
                <a:lnTo>
                  <a:pt x="10909314" y="3709167"/>
                </a:lnTo>
                <a:lnTo>
                  <a:pt x="0" y="370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13852" y="1613119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5" y="0"/>
                </a:lnTo>
                <a:lnTo>
                  <a:pt x="489325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922116" y="239948"/>
            <a:ext cx="7048886" cy="113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Система</a:t>
            </a:r>
            <a:r>
              <a:rPr lang="en-US" sz="32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виховної</a:t>
            </a:r>
            <a:r>
              <a:rPr lang="en-US" sz="32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роботи</a:t>
            </a:r>
            <a:r>
              <a:rPr lang="en-US" sz="32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" sz="3299" b="1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ліцею</a:t>
            </a:r>
            <a:r>
              <a:rPr lang="en-US" sz="3299" b="1" dirty="0" smtClean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99" b="1" dirty="0" err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забезпечує</a:t>
            </a:r>
            <a:r>
              <a:rPr lang="en-US" sz="3299" b="1" dirty="0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98932" y="1512748"/>
            <a:ext cx="10189068" cy="883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активне залучення до процесу виховання батьківської громадськості;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організацію методичної роботи з актуальних проблем виховання з педагогами, класними керівниками;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розвиток активності школярів у різних видах діяльності та творчий розвиток здібностей, інтересів особистості у позанавчальній діяльності;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згуртовування учнівських колективів навколо організації колективних творчих справ, участь у проектах;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соціальну захищеність і підтримку учнів;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співпрацю з дитячими молодіжними та громадськими організаціями, об’єднаннями, колективами;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співробітництво з правоохоронними органами, соціальними службами з питань організації правової освіти, профілактичної роботи серед школярів;</a:t>
            </a:r>
          </a:p>
          <a:p>
            <a:pPr algn="l">
              <a:lnSpc>
                <a:spcPts val="2836"/>
              </a:lnSpc>
            </a:pPr>
            <a:endParaRPr/>
          </a:p>
          <a:p>
            <a:pPr algn="l">
              <a:lnSpc>
                <a:spcPts val="2836"/>
              </a:lnSpc>
            </a:pPr>
            <a:r>
              <a:rPr lang="en-US" sz="2287" b="1">
                <a:solidFill>
                  <a:srgbClr val="2177D6"/>
                </a:solidFill>
                <a:latin typeface="Lora Bold"/>
                <a:ea typeface="Lora Bold"/>
                <a:cs typeface="Lora Bold"/>
                <a:sym typeface="Lora Bold"/>
              </a:rPr>
              <a:t>концентрацію сил педколективу за пріоритетними напрямками виховної роботи.</a:t>
            </a:r>
          </a:p>
          <a:p>
            <a:pPr algn="l">
              <a:lnSpc>
                <a:spcPts val="3202"/>
              </a:lnSpc>
              <a:spcBef>
                <a:spcPct val="0"/>
              </a:spcBef>
            </a:pPr>
            <a:endParaRPr/>
          </a:p>
        </p:txBody>
      </p:sp>
      <p:sp>
        <p:nvSpPr>
          <p:cNvPr id="21" name="Freeform 21"/>
          <p:cNvSpPr/>
          <p:nvPr/>
        </p:nvSpPr>
        <p:spPr>
          <a:xfrm>
            <a:off x="7513852" y="2776251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5" y="0"/>
                </a:lnTo>
                <a:lnTo>
                  <a:pt x="489325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500931" y="3777391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6" y="0"/>
                </a:lnTo>
                <a:lnTo>
                  <a:pt x="489326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500931" y="5164057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6" y="0"/>
                </a:lnTo>
                <a:lnTo>
                  <a:pt x="489326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500931" y="6025253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6" y="0"/>
                </a:lnTo>
                <a:lnTo>
                  <a:pt x="489326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00931" y="6886449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6" y="0"/>
                </a:lnTo>
                <a:lnTo>
                  <a:pt x="489326" y="382285"/>
                </a:lnTo>
                <a:lnTo>
                  <a:pt x="0" y="38228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500931" y="7933134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6" y="0"/>
                </a:lnTo>
                <a:lnTo>
                  <a:pt x="489326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500931" y="9322720"/>
            <a:ext cx="489325" cy="382285"/>
          </a:xfrm>
          <a:custGeom>
            <a:avLst/>
            <a:gdLst/>
            <a:ahLst/>
            <a:cxnLst/>
            <a:rect l="l" t="t" r="r" b="b"/>
            <a:pathLst>
              <a:path w="489325" h="382285">
                <a:moveTo>
                  <a:pt x="0" y="0"/>
                </a:moveTo>
                <a:lnTo>
                  <a:pt x="489326" y="0"/>
                </a:lnTo>
                <a:lnTo>
                  <a:pt x="489326" y="382286"/>
                </a:lnTo>
                <a:lnTo>
                  <a:pt x="0" y="3822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6626" name="Picture 2" descr="фото школи ркальне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878" y="2000228"/>
            <a:ext cx="6676435" cy="616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68901" y="-661442"/>
            <a:ext cx="11627237" cy="11197896"/>
            <a:chOff x="0" y="0"/>
            <a:chExt cx="924493" cy="890355"/>
          </a:xfrm>
        </p:grpSpPr>
        <p:sp>
          <p:nvSpPr>
            <p:cNvPr id="3" name="Freeform 3"/>
            <p:cNvSpPr/>
            <p:nvPr/>
          </p:nvSpPr>
          <p:spPr>
            <a:xfrm>
              <a:off x="5952" y="0"/>
              <a:ext cx="912589" cy="890355"/>
            </a:xfrm>
            <a:custGeom>
              <a:avLst/>
              <a:gdLst/>
              <a:ahLst/>
              <a:cxnLst/>
              <a:rect l="l" t="t" r="r" b="b"/>
              <a:pathLst>
                <a:path w="912589" h="890355">
                  <a:moveTo>
                    <a:pt x="902228" y="480916"/>
                  </a:moveTo>
                  <a:lnTo>
                    <a:pt x="731653" y="854617"/>
                  </a:lnTo>
                  <a:cubicBezTo>
                    <a:pt x="721716" y="876388"/>
                    <a:pt x="699987" y="890355"/>
                    <a:pt x="676056" y="890355"/>
                  </a:cubicBezTo>
                  <a:lnTo>
                    <a:pt x="236533" y="890355"/>
                  </a:lnTo>
                  <a:cubicBezTo>
                    <a:pt x="212602" y="890355"/>
                    <a:pt x="190873" y="876388"/>
                    <a:pt x="180936" y="854617"/>
                  </a:cubicBezTo>
                  <a:lnTo>
                    <a:pt x="10360" y="480916"/>
                  </a:lnTo>
                  <a:cubicBezTo>
                    <a:pt x="0" y="458217"/>
                    <a:pt x="0" y="432139"/>
                    <a:pt x="10360" y="409440"/>
                  </a:cubicBezTo>
                  <a:lnTo>
                    <a:pt x="180936" y="35738"/>
                  </a:lnTo>
                  <a:cubicBezTo>
                    <a:pt x="190873" y="13968"/>
                    <a:pt x="212602" y="0"/>
                    <a:pt x="236533" y="0"/>
                  </a:cubicBezTo>
                  <a:lnTo>
                    <a:pt x="676056" y="0"/>
                  </a:lnTo>
                  <a:cubicBezTo>
                    <a:pt x="699987" y="0"/>
                    <a:pt x="721716" y="13968"/>
                    <a:pt x="731653" y="35738"/>
                  </a:cubicBezTo>
                  <a:lnTo>
                    <a:pt x="902228" y="409440"/>
                  </a:lnTo>
                  <a:cubicBezTo>
                    <a:pt x="912589" y="432139"/>
                    <a:pt x="912589" y="458217"/>
                    <a:pt x="902228" y="48091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95893" cy="928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9455628" y="1604265"/>
            <a:ext cx="12805" cy="8053360"/>
          </a:xfrm>
          <a:prstGeom prst="line">
            <a:avLst/>
          </a:prstGeom>
          <a:ln w="19050" cap="flat">
            <a:solidFill>
              <a:srgbClr val="44A9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8896350" y="684700"/>
            <a:ext cx="1188826" cy="102164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6350" y="2461351"/>
            <a:ext cx="1188826" cy="102164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96350" y="4604430"/>
            <a:ext cx="1188826" cy="102164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61215" y="8635978"/>
            <a:ext cx="1188826" cy="1021647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769592" y="-5272948"/>
            <a:ext cx="7129508" cy="6126921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124376" y="2658177"/>
            <a:ext cx="662505" cy="623583"/>
          </a:xfrm>
          <a:custGeom>
            <a:avLst/>
            <a:gdLst/>
            <a:ahLst/>
            <a:cxnLst/>
            <a:rect l="l" t="t" r="r" b="b"/>
            <a:pathLst>
              <a:path w="662505" h="623583">
                <a:moveTo>
                  <a:pt x="0" y="0"/>
                </a:moveTo>
                <a:lnTo>
                  <a:pt x="662505" y="0"/>
                </a:lnTo>
                <a:lnTo>
                  <a:pt x="662505" y="623583"/>
                </a:lnTo>
                <a:lnTo>
                  <a:pt x="0" y="623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268456" y="4790924"/>
            <a:ext cx="598219" cy="605791"/>
          </a:xfrm>
          <a:custGeom>
            <a:avLst/>
            <a:gdLst/>
            <a:ahLst/>
            <a:cxnLst/>
            <a:rect l="l" t="t" r="r" b="b"/>
            <a:pathLst>
              <a:path w="598219" h="605791">
                <a:moveTo>
                  <a:pt x="0" y="0"/>
                </a:moveTo>
                <a:lnTo>
                  <a:pt x="598219" y="0"/>
                </a:lnTo>
                <a:lnTo>
                  <a:pt x="598219" y="605791"/>
                </a:lnTo>
                <a:lnTo>
                  <a:pt x="0" y="6057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124376" y="800819"/>
            <a:ext cx="697640" cy="789409"/>
          </a:xfrm>
          <a:custGeom>
            <a:avLst/>
            <a:gdLst/>
            <a:ahLst/>
            <a:cxnLst/>
            <a:rect l="l" t="t" r="r" b="b"/>
            <a:pathLst>
              <a:path w="697640" h="789409">
                <a:moveTo>
                  <a:pt x="0" y="0"/>
                </a:moveTo>
                <a:lnTo>
                  <a:pt x="697640" y="0"/>
                </a:lnTo>
                <a:lnTo>
                  <a:pt x="697640" y="789409"/>
                </a:lnTo>
                <a:lnTo>
                  <a:pt x="0" y="7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2224" y="6578578"/>
            <a:ext cx="7548472" cy="6859674"/>
          </a:xfrm>
          <a:custGeom>
            <a:avLst/>
            <a:gdLst/>
            <a:ahLst/>
            <a:cxnLst/>
            <a:rect l="l" t="t" r="r" b="b"/>
            <a:pathLst>
              <a:path w="7548472" h="6859674">
                <a:moveTo>
                  <a:pt x="0" y="0"/>
                </a:moveTo>
                <a:lnTo>
                  <a:pt x="7548472" y="0"/>
                </a:lnTo>
                <a:lnTo>
                  <a:pt x="7548472" y="6859674"/>
                </a:lnTo>
                <a:lnTo>
                  <a:pt x="0" y="68596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49820" y="5824886"/>
            <a:ext cx="6769646" cy="5817665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4075405" y="6426507"/>
            <a:ext cx="7129508" cy="6126921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2F2F2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896350" y="6578578"/>
            <a:ext cx="1188826" cy="1021647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9117416" y="9007953"/>
            <a:ext cx="669465" cy="482014"/>
          </a:xfrm>
          <a:custGeom>
            <a:avLst/>
            <a:gdLst/>
            <a:ahLst/>
            <a:cxnLst/>
            <a:rect l="l" t="t" r="r" b="b"/>
            <a:pathLst>
              <a:path w="669465" h="482014">
                <a:moveTo>
                  <a:pt x="0" y="0"/>
                </a:moveTo>
                <a:lnTo>
                  <a:pt x="669465" y="0"/>
                </a:lnTo>
                <a:lnTo>
                  <a:pt x="669465" y="482015"/>
                </a:lnTo>
                <a:lnTo>
                  <a:pt x="0" y="482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068246" y="6692878"/>
            <a:ext cx="809900" cy="814994"/>
          </a:xfrm>
          <a:custGeom>
            <a:avLst/>
            <a:gdLst/>
            <a:ahLst/>
            <a:cxnLst/>
            <a:rect l="l" t="t" r="r" b="b"/>
            <a:pathLst>
              <a:path w="809900" h="814994">
                <a:moveTo>
                  <a:pt x="0" y="0"/>
                </a:moveTo>
                <a:lnTo>
                  <a:pt x="809900" y="0"/>
                </a:lnTo>
                <a:lnTo>
                  <a:pt x="809900" y="814994"/>
                </a:lnTo>
                <a:lnTo>
                  <a:pt x="0" y="814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535678" y="1713327"/>
            <a:ext cx="6999007" cy="368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sz="6692" b="1" spc="-167">
                <a:solidFill>
                  <a:srgbClr val="348AE7"/>
                </a:solidFill>
                <a:latin typeface="Lora Bold"/>
                <a:ea typeface="Lora Bold"/>
                <a:cs typeface="Lora Bold"/>
                <a:sym typeface="Lora Bold"/>
              </a:rPr>
              <a:t>Цінності, на яких базується</a:t>
            </a:r>
          </a:p>
          <a:p>
            <a:pPr marL="0" lvl="0" indent="0" algn="l">
              <a:lnSpc>
                <a:spcPts val="7227"/>
              </a:lnSpc>
            </a:pPr>
            <a:r>
              <a:rPr lang="en-US" sz="6692" b="1" spc="-167">
                <a:solidFill>
                  <a:srgbClr val="348AE7"/>
                </a:solidFill>
                <a:latin typeface="Lora Bold"/>
                <a:ea typeface="Lora Bold"/>
                <a:cs typeface="Lora Bold"/>
                <a:sym typeface="Lora Bold"/>
              </a:rPr>
              <a:t>діяльність закладу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45219" y="6610517"/>
            <a:ext cx="7695519" cy="89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7"/>
              </a:lnSpc>
            </a:pPr>
            <a:r>
              <a:rPr lang="en-US" sz="3256" b="1" spc="-8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Здоров'я та безпека учасників освітнього процесу.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345219" y="829394"/>
            <a:ext cx="6969576" cy="89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7"/>
              </a:lnSpc>
            </a:pPr>
            <a:r>
              <a:rPr lang="en-US" sz="3256" b="1" spc="-8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Педагогіка партнерства. Взаємодія учнів, учителів, батьків.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345219" y="2409220"/>
            <a:ext cx="7270577" cy="17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7"/>
              </a:lnSpc>
            </a:pPr>
            <a:r>
              <a:rPr lang="en-US" sz="3256" b="1" spc="-8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Дитиноцентризм. Розкриття потенціалу розвитку дитини, сприяння її творчій та пізнавальній активності.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345219" y="4489382"/>
            <a:ext cx="7270577" cy="13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7"/>
              </a:lnSpc>
            </a:pPr>
            <a:r>
              <a:rPr lang="en-US" sz="3256" b="1" spc="-8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Дотримання академічної доброчесності усіма</a:t>
            </a:r>
          </a:p>
          <a:p>
            <a:pPr marL="0" lvl="0" indent="0" algn="l">
              <a:lnSpc>
                <a:spcPts val="3517"/>
              </a:lnSpc>
            </a:pPr>
            <a:r>
              <a:rPr lang="en-US" sz="3256" b="1" spc="-8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учасниками освітнього процесу.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345219" y="8288922"/>
            <a:ext cx="7695519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7"/>
              </a:lnSpc>
            </a:pP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Патріотизм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прихильність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до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духовних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і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культурних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цінностей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своєї</a:t>
            </a:r>
            <a:r>
              <a:rPr lang="" sz="3256" b="1" spc="-8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країни</a:t>
            </a:r>
            <a:r>
              <a:rPr lang="en-US" sz="3256" b="1" spc="-81" dirty="0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толерантне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ставлення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до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міжкультурного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256" b="1" spc="-8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середовища</a:t>
            </a:r>
            <a:r>
              <a:rPr lang="en-US" sz="3256" b="1" spc="-8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14"/>
          <a:srcRect t="22364" r="43713" b="22384"/>
          <a:stretch>
            <a:fillRect/>
          </a:stretch>
        </p:blipFill>
        <p:spPr bwMode="auto">
          <a:xfrm>
            <a:off x="1643010" y="7143764"/>
            <a:ext cx="5299954" cy="292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85693" flipH="1">
            <a:off x="-2991759" y="-3448829"/>
            <a:ext cx="8534093" cy="8555482"/>
          </a:xfrm>
          <a:custGeom>
            <a:avLst/>
            <a:gdLst/>
            <a:ahLst/>
            <a:cxnLst/>
            <a:rect l="l" t="t" r="r" b="b"/>
            <a:pathLst>
              <a:path w="8534093" h="8555482">
                <a:moveTo>
                  <a:pt x="8534093" y="0"/>
                </a:moveTo>
                <a:lnTo>
                  <a:pt x="0" y="0"/>
                </a:lnTo>
                <a:lnTo>
                  <a:pt x="0" y="8555481"/>
                </a:lnTo>
                <a:lnTo>
                  <a:pt x="8534093" y="8555481"/>
                </a:lnTo>
                <a:lnTo>
                  <a:pt x="8534093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1991" y="2105479"/>
            <a:ext cx="7884435" cy="1728429"/>
            <a:chOff x="0" y="0"/>
            <a:chExt cx="2247484" cy="492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47484" cy="492694"/>
            </a:xfrm>
            <a:custGeom>
              <a:avLst/>
              <a:gdLst/>
              <a:ahLst/>
              <a:cxnLst/>
              <a:rect l="l" t="t" r="r" b="b"/>
              <a:pathLst>
                <a:path w="2247484" h="492694">
                  <a:moveTo>
                    <a:pt x="28476" y="0"/>
                  </a:moveTo>
                  <a:lnTo>
                    <a:pt x="2219008" y="0"/>
                  </a:lnTo>
                  <a:cubicBezTo>
                    <a:pt x="2234735" y="0"/>
                    <a:pt x="2247484" y="12749"/>
                    <a:pt x="2247484" y="28476"/>
                  </a:cubicBezTo>
                  <a:lnTo>
                    <a:pt x="2247484" y="464218"/>
                  </a:lnTo>
                  <a:cubicBezTo>
                    <a:pt x="2247484" y="471771"/>
                    <a:pt x="2244484" y="479014"/>
                    <a:pt x="2239143" y="484354"/>
                  </a:cubicBezTo>
                  <a:cubicBezTo>
                    <a:pt x="2233803" y="489694"/>
                    <a:pt x="2226560" y="492694"/>
                    <a:pt x="2219008" y="492694"/>
                  </a:cubicBezTo>
                  <a:lnTo>
                    <a:pt x="28476" y="492694"/>
                  </a:lnTo>
                  <a:cubicBezTo>
                    <a:pt x="12749" y="492694"/>
                    <a:pt x="0" y="479945"/>
                    <a:pt x="0" y="464218"/>
                  </a:cubicBezTo>
                  <a:lnTo>
                    <a:pt x="0" y="28476"/>
                  </a:lnTo>
                  <a:cubicBezTo>
                    <a:pt x="0" y="12749"/>
                    <a:pt x="12749" y="0"/>
                    <a:pt x="2847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47484" cy="540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727" y="3939412"/>
            <a:ext cx="8019142" cy="3107000"/>
            <a:chOff x="0" y="0"/>
            <a:chExt cx="2285882" cy="8856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5883" cy="885660"/>
            </a:xfrm>
            <a:custGeom>
              <a:avLst/>
              <a:gdLst/>
              <a:ahLst/>
              <a:cxnLst/>
              <a:rect l="l" t="t" r="r" b="b"/>
              <a:pathLst>
                <a:path w="2285883" h="885660">
                  <a:moveTo>
                    <a:pt x="27997" y="0"/>
                  </a:moveTo>
                  <a:lnTo>
                    <a:pt x="2257885" y="0"/>
                  </a:lnTo>
                  <a:cubicBezTo>
                    <a:pt x="2273348" y="0"/>
                    <a:pt x="2285883" y="12535"/>
                    <a:pt x="2285883" y="27997"/>
                  </a:cubicBezTo>
                  <a:lnTo>
                    <a:pt x="2285883" y="857663"/>
                  </a:lnTo>
                  <a:cubicBezTo>
                    <a:pt x="2285883" y="873126"/>
                    <a:pt x="2273348" y="885660"/>
                    <a:pt x="2257885" y="885660"/>
                  </a:cubicBezTo>
                  <a:lnTo>
                    <a:pt x="27997" y="885660"/>
                  </a:lnTo>
                  <a:cubicBezTo>
                    <a:pt x="12535" y="885660"/>
                    <a:pt x="0" y="873126"/>
                    <a:pt x="0" y="857663"/>
                  </a:cubicBezTo>
                  <a:lnTo>
                    <a:pt x="0" y="27997"/>
                  </a:lnTo>
                  <a:cubicBezTo>
                    <a:pt x="0" y="12535"/>
                    <a:pt x="12535" y="0"/>
                    <a:pt x="279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85882" cy="933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008063">
            <a:off x="15685505" y="7167211"/>
            <a:ext cx="3942056" cy="3338166"/>
          </a:xfrm>
          <a:custGeom>
            <a:avLst/>
            <a:gdLst/>
            <a:ahLst/>
            <a:cxnLst/>
            <a:rect l="l" t="t" r="r" b="b"/>
            <a:pathLst>
              <a:path w="3942056" h="3338166">
                <a:moveTo>
                  <a:pt x="0" y="0"/>
                </a:moveTo>
                <a:lnTo>
                  <a:pt x="3942056" y="0"/>
                </a:lnTo>
                <a:lnTo>
                  <a:pt x="3942056" y="3338166"/>
                </a:lnTo>
                <a:lnTo>
                  <a:pt x="0" y="3338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0908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491356" y="2238829"/>
            <a:ext cx="6070147" cy="2902770"/>
            <a:chOff x="0" y="0"/>
            <a:chExt cx="1730315" cy="8274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0315" cy="827444"/>
            </a:xfrm>
            <a:custGeom>
              <a:avLst/>
              <a:gdLst/>
              <a:ahLst/>
              <a:cxnLst/>
              <a:rect l="l" t="t" r="r" b="b"/>
              <a:pathLst>
                <a:path w="1730315" h="827444">
                  <a:moveTo>
                    <a:pt x="36987" y="0"/>
                  </a:moveTo>
                  <a:lnTo>
                    <a:pt x="1693328" y="0"/>
                  </a:lnTo>
                  <a:cubicBezTo>
                    <a:pt x="1703138" y="0"/>
                    <a:pt x="1712545" y="3897"/>
                    <a:pt x="1719482" y="10833"/>
                  </a:cubicBezTo>
                  <a:cubicBezTo>
                    <a:pt x="1726418" y="17770"/>
                    <a:pt x="1730315" y="27177"/>
                    <a:pt x="1730315" y="36987"/>
                  </a:cubicBezTo>
                  <a:lnTo>
                    <a:pt x="1730315" y="790457"/>
                  </a:lnTo>
                  <a:cubicBezTo>
                    <a:pt x="1730315" y="800267"/>
                    <a:pt x="1726418" y="809674"/>
                    <a:pt x="1719482" y="816611"/>
                  </a:cubicBezTo>
                  <a:cubicBezTo>
                    <a:pt x="1712545" y="823547"/>
                    <a:pt x="1703138" y="827444"/>
                    <a:pt x="1693328" y="827444"/>
                  </a:cubicBezTo>
                  <a:lnTo>
                    <a:pt x="36987" y="827444"/>
                  </a:lnTo>
                  <a:cubicBezTo>
                    <a:pt x="27177" y="827444"/>
                    <a:pt x="17770" y="823547"/>
                    <a:pt x="10833" y="816611"/>
                  </a:cubicBezTo>
                  <a:cubicBezTo>
                    <a:pt x="3897" y="809674"/>
                    <a:pt x="0" y="800267"/>
                    <a:pt x="0" y="790457"/>
                  </a:cubicBezTo>
                  <a:lnTo>
                    <a:pt x="0" y="36987"/>
                  </a:lnTo>
                  <a:cubicBezTo>
                    <a:pt x="0" y="27177"/>
                    <a:pt x="3897" y="17770"/>
                    <a:pt x="10833" y="10833"/>
                  </a:cubicBezTo>
                  <a:cubicBezTo>
                    <a:pt x="17770" y="3897"/>
                    <a:pt x="27177" y="0"/>
                    <a:pt x="369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730315" cy="875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91356" y="5341623"/>
            <a:ext cx="6064860" cy="2086733"/>
            <a:chOff x="0" y="0"/>
            <a:chExt cx="1728808" cy="5948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28808" cy="594830"/>
            </a:xfrm>
            <a:custGeom>
              <a:avLst/>
              <a:gdLst/>
              <a:ahLst/>
              <a:cxnLst/>
              <a:rect l="l" t="t" r="r" b="b"/>
              <a:pathLst>
                <a:path w="1728808" h="594830">
                  <a:moveTo>
                    <a:pt x="37019" y="0"/>
                  </a:moveTo>
                  <a:lnTo>
                    <a:pt x="1691789" y="0"/>
                  </a:lnTo>
                  <a:cubicBezTo>
                    <a:pt x="1712234" y="0"/>
                    <a:pt x="1728808" y="16574"/>
                    <a:pt x="1728808" y="37019"/>
                  </a:cubicBezTo>
                  <a:lnTo>
                    <a:pt x="1728808" y="557811"/>
                  </a:lnTo>
                  <a:cubicBezTo>
                    <a:pt x="1728808" y="567629"/>
                    <a:pt x="1724908" y="577045"/>
                    <a:pt x="1717965" y="583987"/>
                  </a:cubicBezTo>
                  <a:cubicBezTo>
                    <a:pt x="1711023" y="590930"/>
                    <a:pt x="1701607" y="594830"/>
                    <a:pt x="1691789" y="594830"/>
                  </a:cubicBezTo>
                  <a:lnTo>
                    <a:pt x="37019" y="594830"/>
                  </a:lnTo>
                  <a:cubicBezTo>
                    <a:pt x="27201" y="594830"/>
                    <a:pt x="17785" y="590930"/>
                    <a:pt x="10843" y="583987"/>
                  </a:cubicBezTo>
                  <a:cubicBezTo>
                    <a:pt x="3900" y="577045"/>
                    <a:pt x="0" y="567629"/>
                    <a:pt x="0" y="557811"/>
                  </a:cubicBezTo>
                  <a:lnTo>
                    <a:pt x="0" y="37019"/>
                  </a:lnTo>
                  <a:cubicBezTo>
                    <a:pt x="0" y="27201"/>
                    <a:pt x="3900" y="17785"/>
                    <a:pt x="10843" y="10843"/>
                  </a:cubicBezTo>
                  <a:cubicBezTo>
                    <a:pt x="17785" y="3900"/>
                    <a:pt x="27201" y="0"/>
                    <a:pt x="370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728808" cy="642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2268482" flipH="1">
            <a:off x="11830020" y="1239125"/>
            <a:ext cx="10012584" cy="7222381"/>
          </a:xfrm>
          <a:custGeom>
            <a:avLst/>
            <a:gdLst/>
            <a:ahLst/>
            <a:cxnLst/>
            <a:rect l="l" t="t" r="r" b="b"/>
            <a:pathLst>
              <a:path w="10012584" h="7222381">
                <a:moveTo>
                  <a:pt x="10012584" y="0"/>
                </a:moveTo>
                <a:lnTo>
                  <a:pt x="0" y="0"/>
                </a:lnTo>
                <a:lnTo>
                  <a:pt x="0" y="7222381"/>
                </a:lnTo>
                <a:lnTo>
                  <a:pt x="10012584" y="7222381"/>
                </a:lnTo>
                <a:lnTo>
                  <a:pt x="100125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10500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024892" y="276474"/>
            <a:ext cx="4056119" cy="752226"/>
          </a:xfrm>
          <a:custGeom>
            <a:avLst/>
            <a:gdLst/>
            <a:ahLst/>
            <a:cxnLst/>
            <a:rect l="l" t="t" r="r" b="b"/>
            <a:pathLst>
              <a:path w="4056119" h="752226">
                <a:moveTo>
                  <a:pt x="0" y="0"/>
                </a:moveTo>
                <a:lnTo>
                  <a:pt x="4056119" y="0"/>
                </a:lnTo>
                <a:lnTo>
                  <a:pt x="4056119" y="752226"/>
                </a:lnTo>
                <a:lnTo>
                  <a:pt x="0" y="75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195362" y="-1475847"/>
            <a:ext cx="1752322" cy="175232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3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91" y="7211823"/>
            <a:ext cx="8055878" cy="2790686"/>
            <a:chOff x="0" y="0"/>
            <a:chExt cx="2296354" cy="79549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96354" cy="795494"/>
            </a:xfrm>
            <a:custGeom>
              <a:avLst/>
              <a:gdLst/>
              <a:ahLst/>
              <a:cxnLst/>
              <a:rect l="l" t="t" r="r" b="b"/>
              <a:pathLst>
                <a:path w="2296354" h="795494">
                  <a:moveTo>
                    <a:pt x="27870" y="0"/>
                  </a:moveTo>
                  <a:lnTo>
                    <a:pt x="2268484" y="0"/>
                  </a:lnTo>
                  <a:cubicBezTo>
                    <a:pt x="2275876" y="0"/>
                    <a:pt x="2282965" y="2936"/>
                    <a:pt x="2288191" y="8163"/>
                  </a:cubicBezTo>
                  <a:cubicBezTo>
                    <a:pt x="2293418" y="13389"/>
                    <a:pt x="2296354" y="20478"/>
                    <a:pt x="2296354" y="27870"/>
                  </a:cubicBezTo>
                  <a:lnTo>
                    <a:pt x="2296354" y="767624"/>
                  </a:lnTo>
                  <a:cubicBezTo>
                    <a:pt x="2296354" y="783016"/>
                    <a:pt x="2283876" y="795494"/>
                    <a:pt x="2268484" y="795494"/>
                  </a:cubicBezTo>
                  <a:lnTo>
                    <a:pt x="27870" y="795494"/>
                  </a:lnTo>
                  <a:cubicBezTo>
                    <a:pt x="12478" y="795494"/>
                    <a:pt x="0" y="783016"/>
                    <a:pt x="0" y="767624"/>
                  </a:cubicBezTo>
                  <a:lnTo>
                    <a:pt x="0" y="27870"/>
                  </a:lnTo>
                  <a:cubicBezTo>
                    <a:pt x="0" y="12478"/>
                    <a:pt x="12478" y="0"/>
                    <a:pt x="278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296354" cy="843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6069" y="7623893"/>
            <a:ext cx="6070147" cy="2378615"/>
            <a:chOff x="0" y="0"/>
            <a:chExt cx="1730315" cy="6780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30315" cy="678032"/>
            </a:xfrm>
            <a:custGeom>
              <a:avLst/>
              <a:gdLst/>
              <a:ahLst/>
              <a:cxnLst/>
              <a:rect l="l" t="t" r="r" b="b"/>
              <a:pathLst>
                <a:path w="1730315" h="678032">
                  <a:moveTo>
                    <a:pt x="36987" y="0"/>
                  </a:moveTo>
                  <a:lnTo>
                    <a:pt x="1693328" y="0"/>
                  </a:lnTo>
                  <a:cubicBezTo>
                    <a:pt x="1703138" y="0"/>
                    <a:pt x="1712545" y="3897"/>
                    <a:pt x="1719482" y="10833"/>
                  </a:cubicBezTo>
                  <a:cubicBezTo>
                    <a:pt x="1726418" y="17770"/>
                    <a:pt x="1730315" y="27177"/>
                    <a:pt x="1730315" y="36987"/>
                  </a:cubicBezTo>
                  <a:lnTo>
                    <a:pt x="1730315" y="641045"/>
                  </a:lnTo>
                  <a:cubicBezTo>
                    <a:pt x="1730315" y="650855"/>
                    <a:pt x="1726418" y="660262"/>
                    <a:pt x="1719482" y="667199"/>
                  </a:cubicBezTo>
                  <a:cubicBezTo>
                    <a:pt x="1712545" y="674135"/>
                    <a:pt x="1703138" y="678032"/>
                    <a:pt x="1693328" y="678032"/>
                  </a:cubicBezTo>
                  <a:lnTo>
                    <a:pt x="36987" y="678032"/>
                  </a:lnTo>
                  <a:cubicBezTo>
                    <a:pt x="27177" y="678032"/>
                    <a:pt x="17770" y="674135"/>
                    <a:pt x="10833" y="667199"/>
                  </a:cubicBezTo>
                  <a:cubicBezTo>
                    <a:pt x="3897" y="660262"/>
                    <a:pt x="0" y="650855"/>
                    <a:pt x="0" y="641045"/>
                  </a:cubicBezTo>
                  <a:lnTo>
                    <a:pt x="0" y="36987"/>
                  </a:lnTo>
                  <a:cubicBezTo>
                    <a:pt x="0" y="27177"/>
                    <a:pt x="3897" y="17770"/>
                    <a:pt x="10833" y="10833"/>
                  </a:cubicBezTo>
                  <a:cubicBezTo>
                    <a:pt x="17770" y="3897"/>
                    <a:pt x="27177" y="0"/>
                    <a:pt x="369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730315" cy="72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11474" y="290966"/>
            <a:ext cx="16009904" cy="256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1"/>
              </a:lnSpc>
            </a:pPr>
            <a:r>
              <a:rPr lang="en-US" sz="5517" b="1">
                <a:solidFill>
                  <a:srgbClr val="0C3E80"/>
                </a:solidFill>
                <a:latin typeface="Lora Bold"/>
                <a:ea typeface="Lora Bold"/>
                <a:cs typeface="Lora Bold"/>
                <a:sym typeface="Lora Bold"/>
              </a:rPr>
              <a:t>ВИХОВНИЙ ПРОЦЕС ЗАКЛАДУ ОСВІТИ СПРЯМОВАНИЙ НА ФОРМУВАННЯ:</a:t>
            </a:r>
          </a:p>
          <a:p>
            <a:pPr algn="l">
              <a:lnSpc>
                <a:spcPts val="6981"/>
              </a:lnSpc>
            </a:pPr>
            <a:endParaRPr/>
          </a:p>
        </p:txBody>
      </p:sp>
      <p:sp>
        <p:nvSpPr>
          <p:cNvPr id="28" name="TextBox 28"/>
          <p:cNvSpPr txBox="1"/>
          <p:nvPr/>
        </p:nvSpPr>
        <p:spPr>
          <a:xfrm>
            <a:off x="1028700" y="2220340"/>
            <a:ext cx="6819084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8"/>
              </a:lnSpc>
            </a:pPr>
            <a:r>
              <a:rPr lang="en-US" sz="28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високої</a:t>
            </a:r>
            <a:r>
              <a:rPr lang="en-US" sz="2800" dirty="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патріотичної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свідомості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виховання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любові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рідної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землі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українського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народу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шанобливе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ставлення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його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культури</a:t>
            </a:r>
            <a:r>
              <a:rPr lang="en-US" sz="28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5759" y="4085911"/>
            <a:ext cx="7629724" cy="2952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моральної</a:t>
            </a:r>
            <a:r>
              <a:rPr lang="en-US" sz="2400" dirty="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активності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особистості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чесності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правдивості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працелюбності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справедливості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гідності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милосердя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толерантності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терпимості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іншого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миролюбності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готовності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допомогти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іншим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обов’язковості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ввічливості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делікатності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тактовності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вміння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працювати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іншими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здатності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пробачати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просити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вибачення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протистояти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виявам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несправедливості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жорстокості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5754" y="7340728"/>
            <a:ext cx="8001056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усвідомлення</a:t>
            </a:r>
            <a:r>
              <a:rPr lang="en-US" sz="2400" dirty="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природи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житті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людини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почуття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особистої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причетності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збереження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природних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багатств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відповідальності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здатності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гармонійно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співіснувати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природою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екологічної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безпеки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критичної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оцінки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споживчо-утилітарного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ставлення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природи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вміння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протистояти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негативним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проявам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72628" y="2428856"/>
            <a:ext cx="5843662" cy="2580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особистості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яка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має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систему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елементарних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мистецьких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знань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адекватно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сприймає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художні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твори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здатна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збагнути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виразити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власне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ставлення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мистецтва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прагне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вміє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здійснювати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творчу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діяльність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мистецькій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сфері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70750" y="5435347"/>
            <a:ext cx="5700786" cy="183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усвідомлення</a:t>
            </a:r>
            <a:r>
              <a:rPr lang="en-US" sz="2400" dirty="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дітьми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учнівською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молоддю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соціальної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значу</a:t>
            </a:r>
            <a:r>
              <a:rPr lang="" sz="240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щ</a:t>
            </a: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ості</a:t>
            </a:r>
            <a:r>
              <a:rPr lang="en-US" sz="2400" dirty="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праці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розвиненої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потреби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трудовій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активності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формування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навичок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здорового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способу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життя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15504" y="7715268"/>
            <a:ext cx="5588555" cy="220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400" dirty="0" err="1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вміння</a:t>
            </a:r>
            <a:r>
              <a:rPr lang="en-US" sz="2400" dirty="0" smtClean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цінувати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себе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як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носія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фізичних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духовних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соціальних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сил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вміння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протистояти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негативним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проявам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суспільстві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бути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компетентним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питаннях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захисту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власного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здоров’я</a:t>
            </a:r>
            <a:r>
              <a:rPr lang="en-US" sz="2400" dirty="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369299" y="6698540"/>
            <a:ext cx="7433059" cy="5119519"/>
          </a:xfrm>
          <a:custGeom>
            <a:avLst/>
            <a:gdLst/>
            <a:ahLst/>
            <a:cxnLst/>
            <a:rect l="l" t="t" r="r" b="b"/>
            <a:pathLst>
              <a:path w="7433059" h="5119519">
                <a:moveTo>
                  <a:pt x="7433059" y="5119520"/>
                </a:moveTo>
                <a:lnTo>
                  <a:pt x="0" y="5119520"/>
                </a:lnTo>
                <a:lnTo>
                  <a:pt x="0" y="0"/>
                </a:lnTo>
                <a:lnTo>
                  <a:pt x="7433059" y="0"/>
                </a:lnTo>
                <a:lnTo>
                  <a:pt x="7433059" y="51195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3716530" y="-3216398"/>
            <a:ext cx="7433059" cy="6079623"/>
          </a:xfrm>
          <a:custGeom>
            <a:avLst/>
            <a:gdLst/>
            <a:ahLst/>
            <a:cxnLst/>
            <a:rect l="l" t="t" r="r" b="b"/>
            <a:pathLst>
              <a:path w="7433059" h="6079623">
                <a:moveTo>
                  <a:pt x="0" y="6079623"/>
                </a:moveTo>
                <a:lnTo>
                  <a:pt x="7433060" y="6079623"/>
                </a:lnTo>
                <a:lnTo>
                  <a:pt x="7433060" y="0"/>
                </a:lnTo>
                <a:lnTo>
                  <a:pt x="0" y="0"/>
                </a:lnTo>
                <a:lnTo>
                  <a:pt x="0" y="607962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2210141" y="6698540"/>
            <a:ext cx="4420282" cy="3666992"/>
          </a:xfrm>
          <a:custGeom>
            <a:avLst/>
            <a:gdLst/>
            <a:ahLst/>
            <a:cxnLst/>
            <a:rect l="l" t="t" r="r" b="b"/>
            <a:pathLst>
              <a:path w="4420282" h="3666992">
                <a:moveTo>
                  <a:pt x="4420282" y="3666993"/>
                </a:moveTo>
                <a:lnTo>
                  <a:pt x="0" y="3666993"/>
                </a:lnTo>
                <a:lnTo>
                  <a:pt x="0" y="0"/>
                </a:lnTo>
                <a:lnTo>
                  <a:pt x="4420282" y="0"/>
                </a:lnTo>
                <a:lnTo>
                  <a:pt x="4420282" y="3666993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29356" y="0"/>
            <a:ext cx="5536197" cy="479409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l="-14987" r="-14987"/>
              </a:stretch>
            </a:blipFill>
            <a:ln w="76200" cap="sq">
              <a:solidFill>
                <a:srgbClr val="F7B733"/>
              </a:solidFill>
              <a:prstDash val="solid"/>
              <a:miter/>
            </a:ln>
          </p:spPr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488" y="7572356"/>
            <a:ext cx="361651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44198" y="4929186"/>
            <a:ext cx="552453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/>
          <a:srcRect t="14883" r="9416" b="10701"/>
          <a:stretch>
            <a:fillRect/>
          </a:stretch>
        </p:blipFill>
        <p:spPr bwMode="auto">
          <a:xfrm>
            <a:off x="2643142" y="428592"/>
            <a:ext cx="3929090" cy="429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фото звіт\494436078_1801042587143616_5108063953128575224_n.jpg"/>
          <p:cNvPicPr>
            <a:picLocks noChangeAspect="1" noChangeArrowheads="1"/>
          </p:cNvPicPr>
          <p:nvPr/>
        </p:nvPicPr>
        <p:blipFill>
          <a:blip r:embed="rId12"/>
          <a:srcRect l="4297" t="13437" r="6406" b="14375"/>
          <a:stretch>
            <a:fillRect/>
          </a:stretch>
        </p:blipFill>
        <p:spPr bwMode="auto">
          <a:xfrm>
            <a:off x="428564" y="4929186"/>
            <a:ext cx="7000924" cy="424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 cstate="print"/>
          <a:srcRect l="9997" t="5998" b="22026"/>
          <a:stretch>
            <a:fillRect/>
          </a:stretch>
        </p:blipFill>
        <p:spPr bwMode="auto">
          <a:xfrm>
            <a:off x="7500926" y="4286244"/>
            <a:ext cx="32158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/>
          <a:srcRect t="34375" b="26562"/>
          <a:stretch>
            <a:fillRect/>
          </a:stretch>
        </p:blipFill>
        <p:spPr bwMode="auto">
          <a:xfrm>
            <a:off x="12144396" y="642906"/>
            <a:ext cx="565785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440" y="428592"/>
            <a:ext cx="13073154" cy="1246496"/>
            <a:chOff x="0" y="0"/>
            <a:chExt cx="16394348" cy="1661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94381" cy="1662049"/>
            </a:xfrm>
            <a:custGeom>
              <a:avLst/>
              <a:gdLst/>
              <a:ahLst/>
              <a:cxnLst/>
              <a:rect l="l" t="t" r="r" b="b"/>
              <a:pathLst>
                <a:path w="16394381" h="1662049">
                  <a:moveTo>
                    <a:pt x="0" y="0"/>
                  </a:moveTo>
                  <a:lnTo>
                    <a:pt x="16394381" y="0"/>
                  </a:lnTo>
                  <a:lnTo>
                    <a:pt x="16394381" y="1662049"/>
                  </a:lnTo>
                  <a:lnTo>
                    <a:pt x="0" y="1662049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sp>
        <p:nvSpPr>
          <p:cNvPr id="4" name="Freeform 4"/>
          <p:cNvSpPr/>
          <p:nvPr/>
        </p:nvSpPr>
        <p:spPr>
          <a:xfrm>
            <a:off x="6356361" y="2202295"/>
            <a:ext cx="5249094" cy="2394748"/>
          </a:xfrm>
          <a:custGeom>
            <a:avLst/>
            <a:gdLst/>
            <a:ahLst/>
            <a:cxnLst/>
            <a:rect l="l" t="t" r="r" b="b"/>
            <a:pathLst>
              <a:path w="5249094" h="2394748">
                <a:moveTo>
                  <a:pt x="0" y="0"/>
                </a:moveTo>
                <a:lnTo>
                  <a:pt x="5249094" y="0"/>
                </a:lnTo>
                <a:lnTo>
                  <a:pt x="5249094" y="2394748"/>
                </a:lnTo>
                <a:lnTo>
                  <a:pt x="0" y="2394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10508" y="4146279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0" y="0"/>
                </a:moveTo>
                <a:lnTo>
                  <a:pt x="2809074" y="0"/>
                </a:lnTo>
                <a:lnTo>
                  <a:pt x="2809074" y="997221"/>
                </a:lnTo>
                <a:lnTo>
                  <a:pt x="0" y="99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53105" y="2126096"/>
            <a:ext cx="5249094" cy="2394748"/>
          </a:xfrm>
          <a:custGeom>
            <a:avLst/>
            <a:gdLst/>
            <a:ahLst/>
            <a:cxnLst/>
            <a:rect l="l" t="t" r="r" b="b"/>
            <a:pathLst>
              <a:path w="5249094" h="2394748">
                <a:moveTo>
                  <a:pt x="0" y="0"/>
                </a:moveTo>
                <a:lnTo>
                  <a:pt x="5249094" y="0"/>
                </a:lnTo>
                <a:lnTo>
                  <a:pt x="5249094" y="2394747"/>
                </a:lnTo>
                <a:lnTo>
                  <a:pt x="0" y="2394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59965" y="4146279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0" y="0"/>
                </a:moveTo>
                <a:lnTo>
                  <a:pt x="2809074" y="0"/>
                </a:lnTo>
                <a:lnTo>
                  <a:pt x="2809074" y="997221"/>
                </a:lnTo>
                <a:lnTo>
                  <a:pt x="0" y="99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7499" y="5251051"/>
            <a:ext cx="5249094" cy="2394748"/>
          </a:xfrm>
          <a:custGeom>
            <a:avLst/>
            <a:gdLst/>
            <a:ahLst/>
            <a:cxnLst/>
            <a:rect l="l" t="t" r="r" b="b"/>
            <a:pathLst>
              <a:path w="5249094" h="2394748">
                <a:moveTo>
                  <a:pt x="0" y="0"/>
                </a:moveTo>
                <a:lnTo>
                  <a:pt x="5249094" y="0"/>
                </a:lnTo>
                <a:lnTo>
                  <a:pt x="5249094" y="2394748"/>
                </a:lnTo>
                <a:lnTo>
                  <a:pt x="0" y="2394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36595" y="5251051"/>
            <a:ext cx="5249094" cy="2394748"/>
          </a:xfrm>
          <a:custGeom>
            <a:avLst/>
            <a:gdLst/>
            <a:ahLst/>
            <a:cxnLst/>
            <a:rect l="l" t="t" r="r" b="b"/>
            <a:pathLst>
              <a:path w="5249094" h="2394748">
                <a:moveTo>
                  <a:pt x="0" y="0"/>
                </a:moveTo>
                <a:lnTo>
                  <a:pt x="5249094" y="0"/>
                </a:lnTo>
                <a:lnTo>
                  <a:pt x="5249094" y="2394748"/>
                </a:lnTo>
                <a:lnTo>
                  <a:pt x="0" y="2394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2572" y="5333669"/>
            <a:ext cx="5249094" cy="2394748"/>
          </a:xfrm>
          <a:custGeom>
            <a:avLst/>
            <a:gdLst/>
            <a:ahLst/>
            <a:cxnLst/>
            <a:rect l="l" t="t" r="r" b="b"/>
            <a:pathLst>
              <a:path w="5249094" h="2394748">
                <a:moveTo>
                  <a:pt x="0" y="0"/>
                </a:moveTo>
                <a:lnTo>
                  <a:pt x="5249093" y="0"/>
                </a:lnTo>
                <a:lnTo>
                  <a:pt x="5249093" y="2394748"/>
                </a:lnTo>
                <a:lnTo>
                  <a:pt x="0" y="2394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5170" y="7977977"/>
            <a:ext cx="5061192" cy="2309023"/>
          </a:xfrm>
          <a:custGeom>
            <a:avLst/>
            <a:gdLst/>
            <a:ahLst/>
            <a:cxnLst/>
            <a:rect l="l" t="t" r="r" b="b"/>
            <a:pathLst>
              <a:path w="5061192" h="2309023">
                <a:moveTo>
                  <a:pt x="0" y="0"/>
                </a:moveTo>
                <a:lnTo>
                  <a:pt x="5061191" y="0"/>
                </a:lnTo>
                <a:lnTo>
                  <a:pt x="5061191" y="2309023"/>
                </a:lnTo>
                <a:lnTo>
                  <a:pt x="0" y="230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70125" y="7918917"/>
            <a:ext cx="5061192" cy="2309023"/>
          </a:xfrm>
          <a:custGeom>
            <a:avLst/>
            <a:gdLst/>
            <a:ahLst/>
            <a:cxnLst/>
            <a:rect l="l" t="t" r="r" b="b"/>
            <a:pathLst>
              <a:path w="5061192" h="2309023">
                <a:moveTo>
                  <a:pt x="0" y="0"/>
                </a:moveTo>
                <a:lnTo>
                  <a:pt x="5061191" y="0"/>
                </a:lnTo>
                <a:lnTo>
                  <a:pt x="5061191" y="2309023"/>
                </a:lnTo>
                <a:lnTo>
                  <a:pt x="0" y="230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731737" y="4644889"/>
            <a:ext cx="25198974" cy="5788506"/>
          </a:xfrm>
          <a:custGeom>
            <a:avLst/>
            <a:gdLst/>
            <a:ahLst/>
            <a:cxnLst/>
            <a:rect l="l" t="t" r="r" b="b"/>
            <a:pathLst>
              <a:path w="25198974" h="5788506">
                <a:moveTo>
                  <a:pt x="0" y="0"/>
                </a:moveTo>
                <a:lnTo>
                  <a:pt x="25198974" y="0"/>
                </a:lnTo>
                <a:lnTo>
                  <a:pt x="25198974" y="5788506"/>
                </a:lnTo>
                <a:lnTo>
                  <a:pt x="0" y="5788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9757" r="-23329" b="-40045"/>
            </a:stretch>
          </a:blipFill>
        </p:spPr>
      </p:sp>
      <p:sp>
        <p:nvSpPr>
          <p:cNvPr id="14" name="Freeform 14"/>
          <p:cNvSpPr/>
          <p:nvPr/>
        </p:nvSpPr>
        <p:spPr>
          <a:xfrm rot="-5658075" flipH="1">
            <a:off x="15877238" y="4300936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2809074" y="0"/>
                </a:moveTo>
                <a:lnTo>
                  <a:pt x="0" y="0"/>
                </a:lnTo>
                <a:lnTo>
                  <a:pt x="0" y="997221"/>
                </a:lnTo>
                <a:lnTo>
                  <a:pt x="2809074" y="997221"/>
                </a:lnTo>
                <a:lnTo>
                  <a:pt x="2809074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0160424" y="7229476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2809074" y="0"/>
                </a:moveTo>
                <a:lnTo>
                  <a:pt x="0" y="0"/>
                </a:lnTo>
                <a:lnTo>
                  <a:pt x="0" y="997221"/>
                </a:lnTo>
                <a:lnTo>
                  <a:pt x="2809074" y="997221"/>
                </a:lnTo>
                <a:lnTo>
                  <a:pt x="2809074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741777" y="5667375"/>
            <a:ext cx="3804062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5. Культурно-масові заходи та дозвілля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273" y="5747184"/>
            <a:ext cx="4657546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6.  Здоровий спосіб життя та спорт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4257044" y="7229476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2809073" y="0"/>
                </a:moveTo>
                <a:lnTo>
                  <a:pt x="0" y="0"/>
                </a:lnTo>
                <a:lnTo>
                  <a:pt x="0" y="997221"/>
                </a:lnTo>
                <a:lnTo>
                  <a:pt x="2809073" y="997221"/>
                </a:lnTo>
                <a:lnTo>
                  <a:pt x="2809073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02899" y="8360047"/>
            <a:ext cx="4387120" cy="50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9"/>
              </a:lnSpc>
              <a:spcBef>
                <a:spcPct val="0"/>
              </a:spcBef>
            </a:pPr>
            <a:r>
              <a:rPr lang="en-US" sz="2970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7. Екологічна свідомість</a:t>
            </a:r>
          </a:p>
        </p:txBody>
      </p:sp>
      <p:sp>
        <p:nvSpPr>
          <p:cNvPr id="20" name="Freeform 20"/>
          <p:cNvSpPr/>
          <p:nvPr/>
        </p:nvSpPr>
        <p:spPr>
          <a:xfrm rot="-5658075" flipH="1" flipV="1">
            <a:off x="-847038" y="7229476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2809074" y="997221"/>
                </a:moveTo>
                <a:lnTo>
                  <a:pt x="0" y="997221"/>
                </a:lnTo>
                <a:lnTo>
                  <a:pt x="0" y="0"/>
                </a:lnTo>
                <a:lnTo>
                  <a:pt x="2809074" y="0"/>
                </a:lnTo>
                <a:lnTo>
                  <a:pt x="2809074" y="997221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090020" y="9312547"/>
            <a:ext cx="2809074" cy="997221"/>
          </a:xfrm>
          <a:custGeom>
            <a:avLst/>
            <a:gdLst/>
            <a:ahLst/>
            <a:cxnLst/>
            <a:rect l="l" t="t" r="r" b="b"/>
            <a:pathLst>
              <a:path w="2809074" h="997221">
                <a:moveTo>
                  <a:pt x="0" y="0"/>
                </a:moveTo>
                <a:lnTo>
                  <a:pt x="2809073" y="0"/>
                </a:lnTo>
                <a:lnTo>
                  <a:pt x="2809073" y="997221"/>
                </a:lnTo>
                <a:lnTo>
                  <a:pt x="0" y="99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12487" y="2126096"/>
            <a:ext cx="5249094" cy="2394748"/>
          </a:xfrm>
          <a:custGeom>
            <a:avLst/>
            <a:gdLst/>
            <a:ahLst/>
            <a:cxnLst/>
            <a:rect l="l" t="t" r="r" b="b"/>
            <a:pathLst>
              <a:path w="5249094" h="2394748">
                <a:moveTo>
                  <a:pt x="0" y="0"/>
                </a:moveTo>
                <a:lnTo>
                  <a:pt x="5249093" y="0"/>
                </a:lnTo>
                <a:lnTo>
                  <a:pt x="5249093" y="2394747"/>
                </a:lnTo>
                <a:lnTo>
                  <a:pt x="0" y="2394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10563" y="2294769"/>
            <a:ext cx="440448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1. Учнівське самоврядування та лідерство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67750" y="2294769"/>
            <a:ext cx="3653716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2. Права учнів та демократичне врядування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85689" y="2294769"/>
            <a:ext cx="4993538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3. Волонтерство та соціальні ініціативи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45024" y="5747184"/>
            <a:ext cx="4182962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6. Освітні ініціативи та розвиток навичок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99093" y="8191500"/>
            <a:ext cx="5411143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C3E80"/>
                </a:solidFill>
                <a:latin typeface="Lora"/>
                <a:ea typeface="Lora"/>
                <a:cs typeface="Lora"/>
                <a:sym typeface="Lora"/>
              </a:rPr>
              <a:t>8. Медійна активність</a:t>
            </a:r>
          </a:p>
        </p:txBody>
      </p:sp>
      <p:sp>
        <p:nvSpPr>
          <p:cNvPr id="28" name="Freeform 28"/>
          <p:cNvSpPr/>
          <p:nvPr/>
        </p:nvSpPr>
        <p:spPr>
          <a:xfrm>
            <a:off x="13631316" y="5693127"/>
            <a:ext cx="6095822" cy="5448140"/>
          </a:xfrm>
          <a:custGeom>
            <a:avLst/>
            <a:gdLst/>
            <a:ahLst/>
            <a:cxnLst/>
            <a:rect l="l" t="t" r="r" b="b"/>
            <a:pathLst>
              <a:path w="6095822" h="5448140">
                <a:moveTo>
                  <a:pt x="0" y="0"/>
                </a:moveTo>
                <a:lnTo>
                  <a:pt x="6095822" y="0"/>
                </a:lnTo>
                <a:lnTo>
                  <a:pt x="6095822" y="5448140"/>
                </a:lnTo>
                <a:lnTo>
                  <a:pt x="0" y="5448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 flipH="1">
            <a:off x="14736233" y="231740"/>
            <a:ext cx="3783507" cy="3320028"/>
          </a:xfrm>
          <a:custGeom>
            <a:avLst/>
            <a:gdLst/>
            <a:ahLst/>
            <a:cxnLst/>
            <a:rect l="l" t="t" r="r" b="b"/>
            <a:pathLst>
              <a:path w="3783507" h="3320028">
                <a:moveTo>
                  <a:pt x="3783507" y="0"/>
                </a:moveTo>
                <a:lnTo>
                  <a:pt x="0" y="0"/>
                </a:lnTo>
                <a:lnTo>
                  <a:pt x="0" y="3320027"/>
                </a:lnTo>
                <a:lnTo>
                  <a:pt x="3783507" y="3320027"/>
                </a:lnTo>
                <a:lnTo>
                  <a:pt x="3783507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71440" y="500030"/>
            <a:ext cx="12969498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ПРІОРИТЕТНІ НАПРЯМКИ ДІЯЛЬНОСТІ УЧНІВСЬКОГО ПАРЛАМЕНТУ У 2024-2025 Н.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578226" y="4532629"/>
            <a:ext cx="6936459" cy="5754371"/>
          </a:xfrm>
          <a:custGeom>
            <a:avLst/>
            <a:gdLst/>
            <a:ahLst/>
            <a:cxnLst/>
            <a:rect l="l" t="t" r="r" b="b"/>
            <a:pathLst>
              <a:path w="6936459" h="5754371">
                <a:moveTo>
                  <a:pt x="6936459" y="5754371"/>
                </a:moveTo>
                <a:lnTo>
                  <a:pt x="0" y="5754371"/>
                </a:lnTo>
                <a:lnTo>
                  <a:pt x="0" y="0"/>
                </a:lnTo>
                <a:lnTo>
                  <a:pt x="6936459" y="0"/>
                </a:lnTo>
                <a:lnTo>
                  <a:pt x="6936459" y="575437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50479" y="-640524"/>
            <a:ext cx="8042425" cy="5991607"/>
          </a:xfrm>
          <a:custGeom>
            <a:avLst/>
            <a:gdLst/>
            <a:ahLst/>
            <a:cxnLst/>
            <a:rect l="l" t="t" r="r" b="b"/>
            <a:pathLst>
              <a:path w="8042425" h="5991607">
                <a:moveTo>
                  <a:pt x="8042425" y="0"/>
                </a:moveTo>
                <a:lnTo>
                  <a:pt x="0" y="0"/>
                </a:lnTo>
                <a:lnTo>
                  <a:pt x="0" y="5991606"/>
                </a:lnTo>
                <a:lnTo>
                  <a:pt x="8042425" y="5991606"/>
                </a:lnTo>
                <a:lnTo>
                  <a:pt x="80424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40" y="571468"/>
            <a:ext cx="6223008" cy="4671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46" y="1357286"/>
            <a:ext cx="4881570" cy="650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878" y="5143500"/>
            <a:ext cx="5722942" cy="407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фото звіт\492212280_1796427637605111_7120609880449487695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715768" y="4500558"/>
            <a:ext cx="6123410" cy="461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3755" y="5548800"/>
            <a:ext cx="7186112" cy="4738200"/>
            <a:chOff x="0" y="0"/>
            <a:chExt cx="4979032" cy="3282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9032" cy="3282950"/>
            </a:xfrm>
            <a:custGeom>
              <a:avLst/>
              <a:gdLst/>
              <a:ahLst/>
              <a:cxnLst/>
              <a:rect l="l" t="t" r="r" b="b"/>
              <a:pathLst>
                <a:path w="4979032" h="3282950">
                  <a:moveTo>
                    <a:pt x="0" y="0"/>
                  </a:moveTo>
                  <a:lnTo>
                    <a:pt x="3840692" y="0"/>
                  </a:lnTo>
                  <a:cubicBezTo>
                    <a:pt x="4468609" y="0"/>
                    <a:pt x="4979032" y="336550"/>
                    <a:pt x="4979032" y="750570"/>
                  </a:cubicBezTo>
                  <a:lnTo>
                    <a:pt x="4979032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E5E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11099058" y="7015610"/>
            <a:ext cx="6160242" cy="33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2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8775195" y="-72815"/>
            <a:ext cx="7664474" cy="5418965"/>
            <a:chOff x="0" y="0"/>
            <a:chExt cx="4643337" cy="3282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43338" cy="3282950"/>
            </a:xfrm>
            <a:custGeom>
              <a:avLst/>
              <a:gdLst/>
              <a:ahLst/>
              <a:cxnLst/>
              <a:rect l="l" t="t" r="r" b="b"/>
              <a:pathLst>
                <a:path w="4643338" h="3282950">
                  <a:moveTo>
                    <a:pt x="0" y="0"/>
                  </a:moveTo>
                  <a:lnTo>
                    <a:pt x="3581746" y="0"/>
                  </a:lnTo>
                  <a:cubicBezTo>
                    <a:pt x="4167328" y="0"/>
                    <a:pt x="4643338" y="336550"/>
                    <a:pt x="4643338" y="750570"/>
                  </a:cubicBezTo>
                  <a:lnTo>
                    <a:pt x="4643338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E5E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0" y="-202650"/>
            <a:ext cx="8426323" cy="5548800"/>
            <a:chOff x="0" y="0"/>
            <a:chExt cx="4985437" cy="3282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85437" cy="3282950"/>
            </a:xfrm>
            <a:custGeom>
              <a:avLst/>
              <a:gdLst/>
              <a:ahLst/>
              <a:cxnLst/>
              <a:rect l="l" t="t" r="r" b="b"/>
              <a:pathLst>
                <a:path w="4985437" h="3282950">
                  <a:moveTo>
                    <a:pt x="0" y="0"/>
                  </a:moveTo>
                  <a:lnTo>
                    <a:pt x="3845633" y="0"/>
                  </a:lnTo>
                  <a:cubicBezTo>
                    <a:pt x="4474358" y="0"/>
                    <a:pt x="4985437" y="336550"/>
                    <a:pt x="4985437" y="750570"/>
                  </a:cubicBezTo>
                  <a:lnTo>
                    <a:pt x="4985437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E5E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 rot="2268482" flipH="1">
            <a:off x="10447402" y="1176726"/>
            <a:ext cx="10012584" cy="7222381"/>
          </a:xfrm>
          <a:custGeom>
            <a:avLst/>
            <a:gdLst/>
            <a:ahLst/>
            <a:cxnLst/>
            <a:rect l="l" t="t" r="r" b="b"/>
            <a:pathLst>
              <a:path w="10012584" h="7222381">
                <a:moveTo>
                  <a:pt x="10012584" y="0"/>
                </a:moveTo>
                <a:lnTo>
                  <a:pt x="0" y="0"/>
                </a:lnTo>
                <a:lnTo>
                  <a:pt x="0" y="7222381"/>
                </a:lnTo>
                <a:lnTo>
                  <a:pt x="10012584" y="7222381"/>
                </a:lnTo>
                <a:lnTo>
                  <a:pt x="10012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05002"/>
            </a:stretch>
          </a:blipFill>
        </p:spPr>
      </p:sp>
      <p:sp>
        <p:nvSpPr>
          <p:cNvPr id="10" name="Freeform 10"/>
          <p:cNvSpPr/>
          <p:nvPr/>
        </p:nvSpPr>
        <p:spPr>
          <a:xfrm rot="2268482" flipH="1">
            <a:off x="11315240" y="4306710"/>
            <a:ext cx="10012584" cy="7222381"/>
          </a:xfrm>
          <a:custGeom>
            <a:avLst/>
            <a:gdLst/>
            <a:ahLst/>
            <a:cxnLst/>
            <a:rect l="l" t="t" r="r" b="b"/>
            <a:pathLst>
              <a:path w="10012584" h="7222381">
                <a:moveTo>
                  <a:pt x="10012584" y="0"/>
                </a:moveTo>
                <a:lnTo>
                  <a:pt x="0" y="0"/>
                </a:lnTo>
                <a:lnTo>
                  <a:pt x="0" y="7222381"/>
                </a:lnTo>
                <a:lnTo>
                  <a:pt x="10012584" y="7222381"/>
                </a:lnTo>
                <a:lnTo>
                  <a:pt x="10012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0500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072562" y="5572128"/>
            <a:ext cx="7664474" cy="5862127"/>
            <a:chOff x="0" y="0"/>
            <a:chExt cx="4292313" cy="3282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92313" cy="3282950"/>
            </a:xfrm>
            <a:custGeom>
              <a:avLst/>
              <a:gdLst/>
              <a:ahLst/>
              <a:cxnLst/>
              <a:rect l="l" t="t" r="r" b="b"/>
              <a:pathLst>
                <a:path w="4292313" h="3282950">
                  <a:moveTo>
                    <a:pt x="0" y="0"/>
                  </a:moveTo>
                  <a:lnTo>
                    <a:pt x="3310975" y="0"/>
                  </a:lnTo>
                  <a:cubicBezTo>
                    <a:pt x="3852289" y="0"/>
                    <a:pt x="4292313" y="336550"/>
                    <a:pt x="4292313" y="750570"/>
                  </a:cubicBezTo>
                  <a:lnTo>
                    <a:pt x="4292313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E5E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 l="6328" t="23438" r="21249" b="7187"/>
          <a:stretch>
            <a:fillRect/>
          </a:stretch>
        </p:blipFill>
        <p:spPr bwMode="auto">
          <a:xfrm>
            <a:off x="1857324" y="5715004"/>
            <a:ext cx="6000792" cy="4311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На зображенні може бути: 8 людей, люди навчаються та текст"/>
          <p:cNvPicPr>
            <a:picLocks noChangeAspect="1" noChangeArrowheads="1"/>
          </p:cNvPicPr>
          <p:nvPr/>
        </p:nvPicPr>
        <p:blipFill>
          <a:blip r:embed="rId7" cstate="print"/>
          <a:srcRect l="4211" t="16841"/>
          <a:stretch>
            <a:fillRect/>
          </a:stretch>
        </p:blipFill>
        <p:spPr bwMode="auto">
          <a:xfrm>
            <a:off x="9215438" y="500030"/>
            <a:ext cx="6939731" cy="4518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/>
          <a:srcRect t="26361" b="8835"/>
          <a:stretch>
            <a:fillRect/>
          </a:stretch>
        </p:blipFill>
        <p:spPr bwMode="auto">
          <a:xfrm>
            <a:off x="1214382" y="0"/>
            <a:ext cx="6000792" cy="5185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На зображенні може бути: 8 людей, скрипка та текс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58314" y="5857880"/>
            <a:ext cx="6815313" cy="38369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43720" y="3273975"/>
            <a:ext cx="10502929" cy="9025955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9562753" y="9348534"/>
            <a:ext cx="3759752" cy="3332081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38415" y="3810817"/>
            <a:ext cx="3389686" cy="2665365"/>
            <a:chOff x="0" y="0"/>
            <a:chExt cx="696717" cy="547840"/>
          </a:xfrm>
        </p:grpSpPr>
        <p:sp>
          <p:nvSpPr>
            <p:cNvPr id="8" name="Freeform 8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78345" y="6920033"/>
            <a:ext cx="3730241" cy="320567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510640" y="3264450"/>
            <a:ext cx="9042827" cy="641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43B55"/>
                </a:solidFill>
                <a:latin typeface="Lora Bold"/>
                <a:ea typeface="Lora Bold"/>
                <a:cs typeface="Lora Bold"/>
                <a:sym typeface="Lora Bold"/>
              </a:rPr>
              <a:t>РОЗДІЛ 3. ПЕДАГОГІЧНА ДІЯЛЬНІСТЬ ПЕДАГОГІЧНИХ ПРАЦІВНИКІВ ЗАКЛАДУ ОСВІТИ </a:t>
            </a:r>
          </a:p>
          <a:p>
            <a:pPr algn="l">
              <a:lnSpc>
                <a:spcPts val="7200"/>
              </a:lnSpc>
            </a:pPr>
            <a:endParaRPr/>
          </a:p>
        </p:txBody>
      </p:sp>
      <p:grpSp>
        <p:nvGrpSpPr>
          <p:cNvPr id="17" name="Group 17"/>
          <p:cNvGrpSpPr/>
          <p:nvPr/>
        </p:nvGrpSpPr>
        <p:grpSpPr>
          <a:xfrm>
            <a:off x="11442629" y="-5751980"/>
            <a:ext cx="10502929" cy="902595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73908" y="-4096368"/>
            <a:ext cx="8000049" cy="6875042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6318" y="0"/>
              <a:ext cx="800164" cy="698500"/>
            </a:xfrm>
            <a:custGeom>
              <a:avLst/>
              <a:gdLst/>
              <a:ahLst/>
              <a:cxnLst/>
              <a:rect l="l" t="t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925325" y="440431"/>
            <a:ext cx="3297214" cy="2833543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-988600" y="-658846"/>
            <a:ext cx="2966944" cy="2570115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675504" y="10059862"/>
            <a:ext cx="1351009" cy="454277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573908" y="-444369"/>
            <a:ext cx="1177504" cy="79775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0800000" flipV="1">
            <a:off x="16553467" y="997576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1" name="Рисунок 30"/>
          <p:cNvPicPr/>
          <p:nvPr/>
        </p:nvPicPr>
        <p:blipFill>
          <a:blip r:embed="rId17"/>
          <a:srcRect t="10972" b="11453"/>
          <a:stretch>
            <a:fillRect/>
          </a:stretch>
        </p:blipFill>
        <p:spPr bwMode="auto">
          <a:xfrm>
            <a:off x="-1357386" y="4143332"/>
            <a:ext cx="6357982" cy="614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5621" y="8006339"/>
            <a:ext cx="8599530" cy="7814823"/>
          </a:xfrm>
          <a:custGeom>
            <a:avLst/>
            <a:gdLst/>
            <a:ahLst/>
            <a:cxnLst/>
            <a:rect l="l" t="t" r="r" b="b"/>
            <a:pathLst>
              <a:path w="8599530" h="7814823">
                <a:moveTo>
                  <a:pt x="0" y="0"/>
                </a:moveTo>
                <a:lnTo>
                  <a:pt x="8599531" y="0"/>
                </a:lnTo>
                <a:lnTo>
                  <a:pt x="8599531" y="7814823"/>
                </a:lnTo>
                <a:lnTo>
                  <a:pt x="0" y="781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794405" y="8525396"/>
            <a:ext cx="8760958" cy="752894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6448" y="0"/>
              <a:ext cx="799904" cy="698500"/>
            </a:xfrm>
            <a:custGeom>
              <a:avLst/>
              <a:gdLst/>
              <a:ahLst/>
              <a:cxnLst/>
              <a:rect l="l" t="t" r="r" b="b"/>
              <a:pathLst>
                <a:path w="799904" h="698500">
                  <a:moveTo>
                    <a:pt x="789465" y="378275"/>
                  </a:moveTo>
                  <a:lnTo>
                    <a:pt x="620039" y="669475"/>
                  </a:lnTo>
                  <a:cubicBezTo>
                    <a:pt x="609584" y="687445"/>
                    <a:pt x="590362" y="698500"/>
                    <a:pt x="569572" y="698500"/>
                  </a:cubicBezTo>
                  <a:lnTo>
                    <a:pt x="230332" y="698500"/>
                  </a:lnTo>
                  <a:cubicBezTo>
                    <a:pt x="209542" y="698500"/>
                    <a:pt x="190320" y="687445"/>
                    <a:pt x="179865" y="669475"/>
                  </a:cubicBezTo>
                  <a:lnTo>
                    <a:pt x="10439" y="378275"/>
                  </a:lnTo>
                  <a:cubicBezTo>
                    <a:pt x="0" y="360333"/>
                    <a:pt x="0" y="338167"/>
                    <a:pt x="10439" y="320225"/>
                  </a:cubicBezTo>
                  <a:lnTo>
                    <a:pt x="179865" y="29025"/>
                  </a:lnTo>
                  <a:cubicBezTo>
                    <a:pt x="190320" y="11055"/>
                    <a:pt x="209542" y="0"/>
                    <a:pt x="230332" y="0"/>
                  </a:cubicBezTo>
                  <a:lnTo>
                    <a:pt x="569572" y="0"/>
                  </a:lnTo>
                  <a:cubicBezTo>
                    <a:pt x="590362" y="0"/>
                    <a:pt x="609584" y="11055"/>
                    <a:pt x="620039" y="29025"/>
                  </a:cubicBezTo>
                  <a:lnTo>
                    <a:pt x="789465" y="320225"/>
                  </a:lnTo>
                  <a:cubicBezTo>
                    <a:pt x="799904" y="338167"/>
                    <a:pt x="799904" y="360333"/>
                    <a:pt x="789465" y="37827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95340" y="3438536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05044" y="4097402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412213" y="-2214776"/>
            <a:ext cx="6933679" cy="6300980"/>
          </a:xfrm>
          <a:custGeom>
            <a:avLst/>
            <a:gdLst/>
            <a:ahLst/>
            <a:cxnLst/>
            <a:rect l="l" t="t" r="r" b="b"/>
            <a:pathLst>
              <a:path w="6933679" h="6300980">
                <a:moveTo>
                  <a:pt x="0" y="0"/>
                </a:moveTo>
                <a:lnTo>
                  <a:pt x="6933679" y="0"/>
                </a:lnTo>
                <a:lnTo>
                  <a:pt x="6933679" y="6300981"/>
                </a:lnTo>
                <a:lnTo>
                  <a:pt x="0" y="6300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24541" y="5989774"/>
            <a:ext cx="2712950" cy="3534788"/>
          </a:xfrm>
          <a:custGeom>
            <a:avLst/>
            <a:gdLst/>
            <a:ahLst/>
            <a:cxnLst/>
            <a:rect l="l" t="t" r="r" b="b"/>
            <a:pathLst>
              <a:path w="2712950" h="3534788">
                <a:moveTo>
                  <a:pt x="0" y="0"/>
                </a:moveTo>
                <a:lnTo>
                  <a:pt x="2712950" y="0"/>
                </a:lnTo>
                <a:lnTo>
                  <a:pt x="2712950" y="3534788"/>
                </a:lnTo>
                <a:lnTo>
                  <a:pt x="0" y="3534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5478636">
            <a:off x="15809284" y="4405847"/>
            <a:ext cx="1845214" cy="2147158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32026" y="1199604"/>
            <a:ext cx="2096802" cy="20150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14514" y="2285980"/>
            <a:ext cx="2166624" cy="212533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30615" y="-1789806"/>
            <a:ext cx="5824748" cy="5005643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9699" y="0"/>
              <a:ext cx="793403" cy="698500"/>
            </a:xfrm>
            <a:custGeom>
              <a:avLst/>
              <a:gdLst/>
              <a:ahLst/>
              <a:cxnLst/>
              <a:rect l="l" t="t" r="r" b="b"/>
              <a:pathLst>
                <a:path w="793403" h="698500">
                  <a:moveTo>
                    <a:pt x="777701" y="392906"/>
                  </a:moveTo>
                  <a:lnTo>
                    <a:pt x="625301" y="654844"/>
                  </a:lnTo>
                  <a:cubicBezTo>
                    <a:pt x="609575" y="681872"/>
                    <a:pt x="580664" y="698500"/>
                    <a:pt x="549394" y="698500"/>
                  </a:cubicBezTo>
                  <a:lnTo>
                    <a:pt x="244008" y="698500"/>
                  </a:lnTo>
                  <a:cubicBezTo>
                    <a:pt x="212738" y="698500"/>
                    <a:pt x="183827" y="681872"/>
                    <a:pt x="168101" y="654844"/>
                  </a:cubicBezTo>
                  <a:lnTo>
                    <a:pt x="15701" y="392906"/>
                  </a:lnTo>
                  <a:cubicBezTo>
                    <a:pt x="0" y="365920"/>
                    <a:pt x="0" y="332580"/>
                    <a:pt x="15701" y="305594"/>
                  </a:cubicBezTo>
                  <a:lnTo>
                    <a:pt x="168101" y="43656"/>
                  </a:lnTo>
                  <a:cubicBezTo>
                    <a:pt x="183827" y="16628"/>
                    <a:pt x="212738" y="0"/>
                    <a:pt x="244008" y="0"/>
                  </a:cubicBezTo>
                  <a:lnTo>
                    <a:pt x="549394" y="0"/>
                  </a:lnTo>
                  <a:cubicBezTo>
                    <a:pt x="580664" y="0"/>
                    <a:pt x="609575" y="16628"/>
                    <a:pt x="625301" y="43656"/>
                  </a:cubicBezTo>
                  <a:lnTo>
                    <a:pt x="777701" y="305594"/>
                  </a:lnTo>
                  <a:cubicBezTo>
                    <a:pt x="793402" y="332580"/>
                    <a:pt x="793402" y="365920"/>
                    <a:pt x="777701" y="3929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142890" y="-1567107"/>
            <a:ext cx="5139062" cy="4560245"/>
            <a:chOff x="0" y="0"/>
            <a:chExt cx="4346359" cy="3856825"/>
          </a:xfrm>
        </p:grpSpPr>
        <p:sp>
          <p:nvSpPr>
            <p:cNvPr id="27" name="Freeform 2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6595" r="-16595"/>
              </a:stretch>
            </a:blipFill>
          </p:spPr>
        </p:sp>
      </p:grpSp>
      <p:graphicFrame>
        <p:nvGraphicFramePr>
          <p:cNvPr id="28" name="Table 28"/>
          <p:cNvGraphicFramePr>
            <a:graphicFrameLocks noGrp="1"/>
          </p:cNvGraphicFramePr>
          <p:nvPr/>
        </p:nvGraphicFramePr>
        <p:xfrm>
          <a:off x="5357786" y="785782"/>
          <a:ext cx="8643998" cy="4560253"/>
        </p:xfrm>
        <a:graphic>
          <a:graphicData uri="http://schemas.openxmlformats.org/drawingml/2006/table">
            <a:tbl>
              <a:tblPr/>
              <a:tblGrid>
                <a:gridCol w="1540141"/>
                <a:gridCol w="1557738"/>
                <a:gridCol w="1410730"/>
                <a:gridCol w="1343320"/>
                <a:gridCol w="1186028"/>
                <a:gridCol w="1606041"/>
              </a:tblGrid>
              <a:tr h="975626">
                <a:tc rowSpan="2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Категорія</a:t>
                      </a:r>
                      <a:endParaRPr lang="en-US" sz="1400" b="1" dirty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24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Категорія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Категорія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Категорія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Звання</a:t>
                      </a:r>
                      <a:endParaRPr lang="en-US" sz="1400" b="1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2400" b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69">
                <a:tc v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з/п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спец.</a:t>
                      </a:r>
                      <a:endParaRPr lang="en-US" sz="1400" b="1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2400" b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ІІ</a:t>
                      </a:r>
                      <a:endParaRPr lang="en-US" sz="1400" b="1"/>
                    </a:p>
                    <a:p>
                      <a:pPr algn="l">
                        <a:lnSpc>
                          <a:spcPts val="2520"/>
                        </a:lnSpc>
                      </a:pPr>
                      <a:endParaRPr sz="2400" b="1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І</a:t>
                      </a:r>
                      <a:endParaRPr lang="en-US" sz="1400" b="1" dirty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24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вища</a:t>
                      </a:r>
                      <a:endParaRPr lang="en-US" sz="1400" b="1" dirty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24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старший</a:t>
                      </a:r>
                      <a:r>
                        <a:rPr lang="en-US" sz="24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учитель</a:t>
                      </a:r>
                      <a:endParaRPr lang="en-US" sz="1400" b="1" dirty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24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 b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 b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Учителі</a:t>
                      </a:r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 b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uk-UA" sz="3200" b="1" dirty="0" smtClean="0"/>
                        <a:t>7</a:t>
                      </a:r>
                      <a:endParaRPr lang="en-US" sz="3200" b="1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uk-UA" sz="3200" b="1" dirty="0" smtClean="0"/>
                        <a:t>0</a:t>
                      </a:r>
                      <a:endParaRPr lang="en-US" sz="3200" b="1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uk-UA" sz="3200" b="1" dirty="0" smtClean="0"/>
                        <a:t>3</a:t>
                      </a:r>
                      <a:endParaRPr lang="en-US" sz="3200" b="1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uk-UA" sz="3200" b="1" dirty="0" smtClean="0"/>
                        <a:t>11</a:t>
                      </a:r>
                      <a:endParaRPr lang="en-US" sz="3200" b="1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uk-UA" sz="3200" b="1" dirty="0" smtClean="0"/>
                        <a:t>5</a:t>
                      </a:r>
                      <a:endParaRPr lang="en-US" sz="3200" b="1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62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Всього:</a:t>
                      </a:r>
                      <a:endParaRPr lang="en-US" sz="1100" b="0"/>
                    </a:p>
                    <a:p>
                      <a:pPr algn="l">
                        <a:lnSpc>
                          <a:spcPts val="2520"/>
                        </a:lnSpc>
                      </a:pPr>
                      <a:r>
                        <a:rPr lang="en-US" sz="1800" b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uk-UA" sz="2800" b="1" dirty="0" smtClean="0"/>
                        <a:t>21</a:t>
                      </a:r>
                      <a:endParaRPr lang="en-US" sz="2800" b="1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extBox 29"/>
          <p:cNvSpPr txBox="1"/>
          <p:nvPr/>
        </p:nvSpPr>
        <p:spPr>
          <a:xfrm>
            <a:off x="6407700" y="83925"/>
            <a:ext cx="5472600" cy="115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5"/>
              </a:lnSpc>
            </a:pPr>
            <a:r>
              <a:rPr lang="en-US" sz="3986" b="1" spc="-99">
                <a:solidFill>
                  <a:srgbClr val="3F9FEF"/>
                </a:solidFill>
                <a:latin typeface="Barlow Bold"/>
                <a:ea typeface="Barlow Bold"/>
                <a:cs typeface="Barlow Bold"/>
                <a:sym typeface="Barlow Bold"/>
              </a:rPr>
              <a:t>КОЛЕКТИВ ЗАКЛАДУ</a:t>
            </a:r>
          </a:p>
          <a:p>
            <a:pPr marL="0" lvl="0" indent="0" algn="l">
              <a:lnSpc>
                <a:spcPts val="4588"/>
              </a:lnSpc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7786678" y="6715136"/>
            <a:ext cx="5396756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6"/>
              </a:lnSpc>
              <a:spcBef>
                <a:spcPct val="0"/>
              </a:spcBef>
            </a:pPr>
            <a:r>
              <a:rPr lang="en-US" sz="2400" b="1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Бібліотекар</a:t>
            </a:r>
            <a:r>
              <a:rPr lang="en-US" sz="2400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– </a:t>
            </a:r>
            <a:r>
              <a:rPr lang="uk-UA" sz="2400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</a:t>
            </a:r>
            <a:endParaRPr lang="en-US" sz="24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526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Медичний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працівник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uk-UA" sz="2400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  <a:p>
            <a:pPr algn="l">
              <a:lnSpc>
                <a:spcPts val="2526"/>
              </a:lnSpc>
              <a:spcBef>
                <a:spcPct val="0"/>
              </a:spcBef>
            </a:pPr>
            <a:r>
              <a:rPr lang="uk-UA" sz="2400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</a:t>
            </a:r>
            <a:r>
              <a:rPr lang="en-US" sz="2400" b="1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ехнічні</a:t>
            </a:r>
            <a:r>
              <a:rPr lang="en-US" sz="2400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працівники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- </a:t>
            </a:r>
            <a:r>
              <a:rPr lang="uk-UA" sz="2400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11</a:t>
            </a:r>
            <a:endParaRPr lang="en-US" sz="24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526"/>
              </a:lnSpc>
              <a:spcBef>
                <a:spcPct val="0"/>
              </a:spcBef>
            </a:pPr>
            <a:endParaRPr sz="2400" b="1"/>
          </a:p>
          <a:p>
            <a:pPr algn="l">
              <a:lnSpc>
                <a:spcPts val="2526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Загальна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кількість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2526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працівників</a:t>
            </a:r>
            <a:r>
              <a:rPr lang="en-US" sz="24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–</a:t>
            </a:r>
            <a:r>
              <a:rPr lang="en-US" sz="24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uk-UA" sz="2400" b="1" dirty="0" smtClean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13</a:t>
            </a:r>
            <a:endParaRPr lang="en-US" sz="2400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graphicFrame>
        <p:nvGraphicFramePr>
          <p:cNvPr id="32" name="Диаграмма 31"/>
          <p:cNvGraphicFramePr/>
          <p:nvPr/>
        </p:nvGraphicFramePr>
        <p:xfrm>
          <a:off x="0" y="3643302"/>
          <a:ext cx="7500926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0536" y="7982427"/>
            <a:ext cx="8838610" cy="8032087"/>
          </a:xfrm>
          <a:custGeom>
            <a:avLst/>
            <a:gdLst/>
            <a:ahLst/>
            <a:cxnLst/>
            <a:rect l="l" t="t" r="r" b="b"/>
            <a:pathLst>
              <a:path w="8838610" h="8032087">
                <a:moveTo>
                  <a:pt x="0" y="0"/>
                </a:moveTo>
                <a:lnTo>
                  <a:pt x="8838611" y="0"/>
                </a:lnTo>
                <a:lnTo>
                  <a:pt x="8838611" y="8032087"/>
                </a:lnTo>
                <a:lnTo>
                  <a:pt x="0" y="8032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86661" y="8401047"/>
            <a:ext cx="9004526" cy="773826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6274" y="0"/>
              <a:ext cx="800252" cy="698500"/>
            </a:xfrm>
            <a:custGeom>
              <a:avLst/>
              <a:gdLst/>
              <a:ahLst/>
              <a:cxnLst/>
              <a:rect l="l" t="t" r="r" b="b"/>
              <a:pathLst>
                <a:path w="800252" h="698500">
                  <a:moveTo>
                    <a:pt x="790096" y="377490"/>
                  </a:moveTo>
                  <a:lnTo>
                    <a:pt x="619756" y="670260"/>
                  </a:lnTo>
                  <a:cubicBezTo>
                    <a:pt x="609584" y="687744"/>
                    <a:pt x="590882" y="698500"/>
                    <a:pt x="570654" y="698500"/>
                  </a:cubicBezTo>
                  <a:lnTo>
                    <a:pt x="229598" y="698500"/>
                  </a:lnTo>
                  <a:cubicBezTo>
                    <a:pt x="209370" y="698500"/>
                    <a:pt x="190668" y="687744"/>
                    <a:pt x="180496" y="670260"/>
                  </a:cubicBezTo>
                  <a:lnTo>
                    <a:pt x="10156" y="377490"/>
                  </a:lnTo>
                  <a:cubicBezTo>
                    <a:pt x="0" y="360033"/>
                    <a:pt x="0" y="338467"/>
                    <a:pt x="10156" y="321010"/>
                  </a:cubicBezTo>
                  <a:lnTo>
                    <a:pt x="180496" y="28240"/>
                  </a:lnTo>
                  <a:cubicBezTo>
                    <a:pt x="190668" y="10756"/>
                    <a:pt x="209370" y="0"/>
                    <a:pt x="229598" y="0"/>
                  </a:cubicBezTo>
                  <a:lnTo>
                    <a:pt x="570654" y="0"/>
                  </a:lnTo>
                  <a:cubicBezTo>
                    <a:pt x="590882" y="0"/>
                    <a:pt x="609584" y="10756"/>
                    <a:pt x="619756" y="28240"/>
                  </a:cubicBezTo>
                  <a:lnTo>
                    <a:pt x="790096" y="321010"/>
                  </a:lnTo>
                  <a:cubicBezTo>
                    <a:pt x="800252" y="338467"/>
                    <a:pt x="800252" y="360033"/>
                    <a:pt x="790096" y="37749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95340" y="3438536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05044" y="4097402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78636">
            <a:off x="15809284" y="4405847"/>
            <a:ext cx="1845214" cy="2147158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94968" y="7321696"/>
            <a:ext cx="2556886" cy="2649622"/>
          </a:xfrm>
          <a:custGeom>
            <a:avLst/>
            <a:gdLst/>
            <a:ahLst/>
            <a:cxnLst/>
            <a:rect l="l" t="t" r="r" b="b"/>
            <a:pathLst>
              <a:path w="2556886" h="2649622">
                <a:moveTo>
                  <a:pt x="0" y="0"/>
                </a:moveTo>
                <a:lnTo>
                  <a:pt x="2556885" y="0"/>
                </a:lnTo>
                <a:lnTo>
                  <a:pt x="2556885" y="2649623"/>
                </a:lnTo>
                <a:lnTo>
                  <a:pt x="0" y="2649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71440" y="357154"/>
            <a:ext cx="12293022" cy="1244406"/>
            <a:chOff x="0" y="0"/>
            <a:chExt cx="7638769" cy="773262"/>
          </a:xfrm>
        </p:grpSpPr>
        <p:sp>
          <p:nvSpPr>
            <p:cNvPr id="17" name="Freeform 17"/>
            <p:cNvSpPr/>
            <p:nvPr/>
          </p:nvSpPr>
          <p:spPr>
            <a:xfrm>
              <a:off x="974" y="0"/>
              <a:ext cx="7636821" cy="773262"/>
            </a:xfrm>
            <a:custGeom>
              <a:avLst/>
              <a:gdLst/>
              <a:ahLst/>
              <a:cxnLst/>
              <a:rect l="l" t="t" r="r" b="b"/>
              <a:pathLst>
                <a:path w="7636821" h="773262">
                  <a:moveTo>
                    <a:pt x="7429557" y="0"/>
                  </a:moveTo>
                  <a:lnTo>
                    <a:pt x="4064" y="0"/>
                  </a:lnTo>
                  <a:cubicBezTo>
                    <a:pt x="2860" y="0"/>
                    <a:pt x="1723" y="559"/>
                    <a:pt x="988" y="1513"/>
                  </a:cubicBezTo>
                  <a:cubicBezTo>
                    <a:pt x="252" y="2467"/>
                    <a:pt x="0" y="3708"/>
                    <a:pt x="306" y="4873"/>
                  </a:cubicBezTo>
                  <a:lnTo>
                    <a:pt x="200946" y="768389"/>
                  </a:lnTo>
                  <a:cubicBezTo>
                    <a:pt x="201700" y="771261"/>
                    <a:pt x="204296" y="773262"/>
                    <a:pt x="207264" y="773262"/>
                  </a:cubicBezTo>
                  <a:lnTo>
                    <a:pt x="7632757" y="773262"/>
                  </a:lnTo>
                  <a:cubicBezTo>
                    <a:pt x="7633962" y="773262"/>
                    <a:pt x="7635098" y="772704"/>
                    <a:pt x="7635834" y="771750"/>
                  </a:cubicBezTo>
                  <a:cubicBezTo>
                    <a:pt x="7636570" y="770796"/>
                    <a:pt x="7636821" y="769555"/>
                    <a:pt x="7636515" y="768389"/>
                  </a:cubicBezTo>
                  <a:lnTo>
                    <a:pt x="7435876" y="4873"/>
                  </a:lnTo>
                  <a:cubicBezTo>
                    <a:pt x="7435122" y="2002"/>
                    <a:pt x="7432526" y="0"/>
                    <a:pt x="74295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7435569" cy="811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382249" y="-208329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8"/>
                </a:lnTo>
                <a:lnTo>
                  <a:pt x="0" y="694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501586" y="-1428796"/>
            <a:ext cx="6708021" cy="5764705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928630" y="1634578"/>
          <a:ext cx="12644527" cy="4851144"/>
        </p:xfrm>
        <a:graphic>
          <a:graphicData uri="http://schemas.openxmlformats.org/drawingml/2006/table">
            <a:tbl>
              <a:tblPr/>
              <a:tblGrid>
                <a:gridCol w="2900008"/>
                <a:gridCol w="1651285"/>
                <a:gridCol w="1393390"/>
                <a:gridCol w="1564956"/>
                <a:gridCol w="1733864"/>
                <a:gridCol w="1594663"/>
                <a:gridCol w="1806361"/>
              </a:tblGrid>
              <a:tr h="181159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</a:t>
                      </a: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віком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20-30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років</a:t>
                      </a:r>
                      <a:endParaRPr lang="en-US" sz="2800" b="1" dirty="0">
                        <a:solidFill>
                          <a:srgbClr val="005BBB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sz="2000" b="1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31-40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років</a:t>
                      </a:r>
                      <a:endParaRPr lang="en-US" sz="2800" b="1" dirty="0">
                        <a:solidFill>
                          <a:srgbClr val="005BBB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41-50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років</a:t>
                      </a:r>
                      <a:endParaRPr lang="en-US" sz="2800" b="1" dirty="0">
                        <a:solidFill>
                          <a:srgbClr val="005BBB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51-55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років</a:t>
                      </a:r>
                      <a:endParaRPr lang="en-US" sz="2800" b="1" dirty="0">
                        <a:solidFill>
                          <a:srgbClr val="005BBB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56-60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років</a:t>
                      </a:r>
                      <a:endParaRPr lang="en-US" sz="2800" b="1" dirty="0">
                        <a:solidFill>
                          <a:srgbClr val="005BBB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61 – і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більше</a:t>
                      </a:r>
                      <a:endParaRPr lang="en-US" sz="2800" b="1" dirty="0">
                        <a:solidFill>
                          <a:srgbClr val="005BBB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67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Кількість</a:t>
                      </a: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осіб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1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5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5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6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2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2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67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%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800" b="1" dirty="0">
                          <a:solidFill>
                            <a:srgbClr val="005BBB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 </a:t>
                      </a:r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4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24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24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28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10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uk-UA" sz="2800" b="1" dirty="0" smtClean="0"/>
                        <a:t>10</a:t>
                      </a:r>
                      <a:endParaRPr lang="en-US" sz="2800" b="1" dirty="0"/>
                    </a:p>
                  </a:txBody>
                  <a:tcPr marL="180975" marR="180975" marT="180975" marB="1809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TextBox 26"/>
          <p:cNvSpPr txBox="1"/>
          <p:nvPr/>
        </p:nvSpPr>
        <p:spPr>
          <a:xfrm>
            <a:off x="1857324" y="642906"/>
            <a:ext cx="956573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 dirty="0">
                <a:solidFill>
                  <a:srgbClr val="FBB111"/>
                </a:solidFill>
                <a:latin typeface="Lora Bold"/>
                <a:ea typeface="Lora Bold"/>
                <a:cs typeface="Lora Bold"/>
                <a:sym typeface="Lora Bold"/>
              </a:rPr>
              <a:t>ПЕДАГОГІЧНИЙ КОЛЕКТИВ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29488" y="7358078"/>
            <a:ext cx="3680525" cy="100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чоловіків</a:t>
            </a:r>
            <a:r>
              <a:rPr lang="en-US" sz="2899" b="1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uk-UA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uk-UA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14</a:t>
            </a:r>
            <a:r>
              <a:rPr lang="en-US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99" b="1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%)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жінок</a:t>
            </a:r>
            <a:r>
              <a:rPr lang="en-US" sz="2899" b="1" dirty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uk-UA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18</a:t>
            </a:r>
            <a:r>
              <a:rPr lang="en-US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uk-UA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86</a:t>
            </a:r>
            <a:r>
              <a:rPr lang="en-US" sz="2899" b="1" dirty="0" smtClean="0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%)</a:t>
            </a:r>
            <a:endParaRPr lang="en-US" sz="2899" b="1" dirty="0">
              <a:solidFill>
                <a:srgbClr val="005BBB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285688" y="5715004"/>
          <a:ext cx="6429420" cy="457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/>
          <p:cNvPicPr/>
          <p:nvPr/>
        </p:nvPicPr>
        <p:blipFill>
          <a:blip r:embed="rId6" cstate="print"/>
          <a:srcRect l="6214" t="16667"/>
          <a:stretch>
            <a:fillRect/>
          </a:stretch>
        </p:blipFill>
        <p:spPr bwMode="auto">
          <a:xfrm>
            <a:off x="13573156" y="-785854"/>
            <a:ext cx="5286412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79056" y="1514220"/>
            <a:ext cx="10502929" cy="9025955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26802" y="6100602"/>
            <a:ext cx="5300671" cy="4555264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6731" y="0"/>
              <a:ext cx="799338" cy="698500"/>
            </a:xfrm>
            <a:custGeom>
              <a:avLst/>
              <a:gdLst/>
              <a:ahLst/>
              <a:cxnLst/>
              <a:rect l="l" t="t" r="r" b="b"/>
              <a:pathLst>
                <a:path w="799338" h="698500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7353578">
            <a:off x="628804" y="5804629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67" b="-1167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853267" y="2790176"/>
            <a:ext cx="1519071" cy="1305452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8808" y="0"/>
              <a:ext cx="795184" cy="698500"/>
            </a:xfrm>
            <a:custGeom>
              <a:avLst/>
              <a:gdLst/>
              <a:ahLst/>
              <a:cxnLst/>
              <a:rect l="l" t="t" r="r" b="b"/>
              <a:pathLst>
                <a:path w="795184" h="698500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19942" y="7659339"/>
            <a:ext cx="1673064" cy="1437790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7997" y="0"/>
              <a:ext cx="796806" cy="698500"/>
            </a:xfrm>
            <a:custGeom>
              <a:avLst/>
              <a:gdLst/>
              <a:ahLst/>
              <a:cxnLst/>
              <a:rect l="l" t="t" r="r" b="b"/>
              <a:pathLst>
                <a:path w="796806" h="698500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879503" y="4855300"/>
            <a:ext cx="2141595" cy="184043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6248" y="0"/>
              <a:ext cx="800305" cy="698500"/>
            </a:xfrm>
            <a:custGeom>
              <a:avLst/>
              <a:gdLst/>
              <a:ahLst/>
              <a:cxnLst/>
              <a:rect l="l" t="t" r="r" b="b"/>
              <a:pathLst>
                <a:path w="800305" h="698500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00000">
            <a:off x="-3407631" y="7797773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67" b="-1167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5237788" y="2074410"/>
            <a:ext cx="228600" cy="228600"/>
            <a:chOff x="0" y="0"/>
            <a:chExt cx="732454" cy="73245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2454" cy="732454"/>
            </a:xfrm>
            <a:custGeom>
              <a:avLst/>
              <a:gdLst/>
              <a:ahLst/>
              <a:cxnLst/>
              <a:rect l="l" t="t" r="r" b="b"/>
              <a:pathLst>
                <a:path w="732454" h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682739" y="-2508868"/>
            <a:ext cx="5210521" cy="4477792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935456" y="10063574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2" y="0"/>
                </a:lnTo>
                <a:lnTo>
                  <a:pt x="6154892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478956" r="-11191" b="-115767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6883015" y="306811"/>
            <a:ext cx="2809969" cy="2414817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5232267" y="3027443"/>
            <a:ext cx="761072" cy="761072"/>
          </a:xfrm>
          <a:custGeom>
            <a:avLst/>
            <a:gdLst/>
            <a:ahLst/>
            <a:cxnLst/>
            <a:rect l="l" t="t" r="r" b="b"/>
            <a:pathLst>
              <a:path w="761072" h="761072">
                <a:moveTo>
                  <a:pt x="0" y="0"/>
                </a:moveTo>
                <a:lnTo>
                  <a:pt x="761072" y="0"/>
                </a:lnTo>
                <a:lnTo>
                  <a:pt x="761072" y="761072"/>
                </a:lnTo>
                <a:lnTo>
                  <a:pt x="0" y="761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442863" y="5177675"/>
            <a:ext cx="1014874" cy="1178373"/>
          </a:xfrm>
          <a:custGeom>
            <a:avLst/>
            <a:gdLst/>
            <a:ahLst/>
            <a:cxnLst/>
            <a:rect l="l" t="t" r="r" b="b"/>
            <a:pathLst>
              <a:path w="1014874" h="1178373">
                <a:moveTo>
                  <a:pt x="0" y="0"/>
                </a:moveTo>
                <a:lnTo>
                  <a:pt x="1014874" y="0"/>
                </a:lnTo>
                <a:lnTo>
                  <a:pt x="1014874" y="1178373"/>
                </a:lnTo>
                <a:lnTo>
                  <a:pt x="0" y="11783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389489" y="7989345"/>
            <a:ext cx="816565" cy="777778"/>
          </a:xfrm>
          <a:custGeom>
            <a:avLst/>
            <a:gdLst/>
            <a:ahLst/>
            <a:cxnLst/>
            <a:rect l="l" t="t" r="r" b="b"/>
            <a:pathLst>
              <a:path w="816565" h="777778">
                <a:moveTo>
                  <a:pt x="0" y="0"/>
                </a:moveTo>
                <a:lnTo>
                  <a:pt x="816565" y="0"/>
                </a:lnTo>
                <a:lnTo>
                  <a:pt x="816565" y="777778"/>
                </a:lnTo>
                <a:lnTo>
                  <a:pt x="0" y="777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675504" y="10059862"/>
            <a:ext cx="1351009" cy="454277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271153" y="9961423"/>
            <a:ext cx="961113" cy="651154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5237788" y="834768"/>
            <a:ext cx="10705307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F5AF19"/>
                </a:solidFill>
                <a:latin typeface="Lora Bold"/>
                <a:ea typeface="Lora Bold"/>
                <a:cs typeface="Lora Bold"/>
                <a:sym typeface="Lora Bold"/>
              </a:rPr>
              <a:t>Результати атестації у 2024/2025 н.р.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89605" y="4143368"/>
            <a:ext cx="10698395" cy="289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Підтвердили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відповідність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раніше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присвоєній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кваліфікаційній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категорії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спеціаліст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вищої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категорії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» - </a:t>
            </a:r>
            <a:r>
              <a:rPr lang="" sz="3299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en-US" sz="32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endParaRPr lang="en-US" sz="3299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старший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учитель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» - </a:t>
            </a:r>
            <a:r>
              <a:rPr lang="" sz="3299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r>
              <a:rPr lang="en-US" sz="32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; </a:t>
            </a:r>
            <a:endParaRPr lang="en-US" sz="3299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відповідність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займаній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посаді</a:t>
            </a:r>
            <a:r>
              <a:rPr lang="en-US" sz="32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" sz="3299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1</a:t>
            </a:r>
            <a:endParaRPr lang="en-US" sz="3299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289" name="Picture 1" descr="C:\Users\USER\Desktop\498130323_1813605905887284_1279580364479935919_n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928758" y="3000360"/>
            <a:ext cx="6357982" cy="47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94303" y="-1713258"/>
            <a:ext cx="4799358" cy="4799358"/>
          </a:xfrm>
          <a:custGeom>
            <a:avLst/>
            <a:gdLst/>
            <a:ahLst/>
            <a:cxnLst/>
            <a:rect l="l" t="t" r="r" b="b"/>
            <a:pathLst>
              <a:path w="4799358" h="4799358">
                <a:moveTo>
                  <a:pt x="0" y="0"/>
                </a:moveTo>
                <a:lnTo>
                  <a:pt x="4799358" y="0"/>
                </a:lnTo>
                <a:lnTo>
                  <a:pt x="4799358" y="4799358"/>
                </a:lnTo>
                <a:lnTo>
                  <a:pt x="0" y="47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8581" y="140800"/>
            <a:ext cx="17040719" cy="887900"/>
            <a:chOff x="0" y="0"/>
            <a:chExt cx="9564206" cy="498339"/>
          </a:xfrm>
        </p:grpSpPr>
        <p:sp>
          <p:nvSpPr>
            <p:cNvPr id="4" name="Freeform 4"/>
            <p:cNvSpPr/>
            <p:nvPr/>
          </p:nvSpPr>
          <p:spPr>
            <a:xfrm>
              <a:off x="2663" y="0"/>
              <a:ext cx="9558881" cy="498339"/>
            </a:xfrm>
            <a:custGeom>
              <a:avLst/>
              <a:gdLst/>
              <a:ahLst/>
              <a:cxnLst/>
              <a:rect l="l" t="t" r="r" b="b"/>
              <a:pathLst>
                <a:path w="9558881" h="498339">
                  <a:moveTo>
                    <a:pt x="9349257" y="0"/>
                  </a:moveTo>
                  <a:lnTo>
                    <a:pt x="6423" y="0"/>
                  </a:lnTo>
                  <a:cubicBezTo>
                    <a:pt x="4389" y="0"/>
                    <a:pt x="2489" y="1012"/>
                    <a:pt x="1354" y="2700"/>
                  </a:cubicBezTo>
                  <a:cubicBezTo>
                    <a:pt x="220" y="4388"/>
                    <a:pt x="0" y="6530"/>
                    <a:pt x="768" y="8414"/>
                  </a:cubicBezTo>
                  <a:lnTo>
                    <a:pt x="197106" y="489925"/>
                  </a:lnTo>
                  <a:cubicBezTo>
                    <a:pt x="199181" y="495013"/>
                    <a:pt x="204129" y="498339"/>
                    <a:pt x="209623" y="498339"/>
                  </a:cubicBezTo>
                  <a:lnTo>
                    <a:pt x="9552457" y="498339"/>
                  </a:lnTo>
                  <a:cubicBezTo>
                    <a:pt x="9554491" y="498339"/>
                    <a:pt x="9556391" y="497327"/>
                    <a:pt x="9557526" y="495639"/>
                  </a:cubicBezTo>
                  <a:cubicBezTo>
                    <a:pt x="9558660" y="493951"/>
                    <a:pt x="9558881" y="491809"/>
                    <a:pt x="9558112" y="489925"/>
                  </a:cubicBezTo>
                  <a:lnTo>
                    <a:pt x="9361774" y="8414"/>
                  </a:lnTo>
                  <a:cubicBezTo>
                    <a:pt x="9359700" y="3326"/>
                    <a:pt x="9354751" y="0"/>
                    <a:pt x="93492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9361006" cy="536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14928" y="3086100"/>
            <a:ext cx="41931" cy="6708961"/>
          </a:xfrm>
          <a:custGeom>
            <a:avLst/>
            <a:gdLst/>
            <a:ahLst/>
            <a:cxnLst/>
            <a:rect l="l" t="t" r="r" b="b"/>
            <a:pathLst>
              <a:path w="41931" h="6708961">
                <a:moveTo>
                  <a:pt x="0" y="0"/>
                </a:moveTo>
                <a:lnTo>
                  <a:pt x="41931" y="0"/>
                </a:lnTo>
                <a:lnTo>
                  <a:pt x="41931" y="6708961"/>
                </a:lnTo>
                <a:lnTo>
                  <a:pt x="0" y="6708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78550" y="3163880"/>
            <a:ext cx="433208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Короткострокова перспектива</a:t>
            </a:r>
          </a:p>
        </p:txBody>
      </p:sp>
      <p:sp>
        <p:nvSpPr>
          <p:cNvPr id="8" name="Freeform 8"/>
          <p:cNvSpPr/>
          <p:nvPr/>
        </p:nvSpPr>
        <p:spPr>
          <a:xfrm>
            <a:off x="1638804" y="7651750"/>
            <a:ext cx="9438445" cy="9438445"/>
          </a:xfrm>
          <a:custGeom>
            <a:avLst/>
            <a:gdLst/>
            <a:ahLst/>
            <a:cxnLst/>
            <a:rect l="l" t="t" r="r" b="b"/>
            <a:pathLst>
              <a:path w="9438445" h="9438445">
                <a:moveTo>
                  <a:pt x="0" y="0"/>
                </a:moveTo>
                <a:lnTo>
                  <a:pt x="9438445" y="0"/>
                </a:lnTo>
                <a:lnTo>
                  <a:pt x="9438445" y="9438445"/>
                </a:lnTo>
                <a:lnTo>
                  <a:pt x="0" y="9438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4972319" y="219620"/>
            <a:ext cx="41931" cy="6708961"/>
          </a:xfrm>
          <a:custGeom>
            <a:avLst/>
            <a:gdLst/>
            <a:ahLst/>
            <a:cxnLst/>
            <a:rect l="l" t="t" r="r" b="b"/>
            <a:pathLst>
              <a:path w="41931" h="6708961">
                <a:moveTo>
                  <a:pt x="0" y="0"/>
                </a:moveTo>
                <a:lnTo>
                  <a:pt x="41931" y="0"/>
                </a:lnTo>
                <a:lnTo>
                  <a:pt x="41931" y="6708961"/>
                </a:lnTo>
                <a:lnTo>
                  <a:pt x="0" y="6708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3245534" y="261551"/>
            <a:ext cx="41931" cy="6708961"/>
          </a:xfrm>
          <a:custGeom>
            <a:avLst/>
            <a:gdLst/>
            <a:ahLst/>
            <a:cxnLst/>
            <a:rect l="l" t="t" r="r" b="b"/>
            <a:pathLst>
              <a:path w="41931" h="6708961">
                <a:moveTo>
                  <a:pt x="0" y="0"/>
                </a:moveTo>
                <a:lnTo>
                  <a:pt x="41931" y="0"/>
                </a:lnTo>
                <a:lnTo>
                  <a:pt x="41931" y="6708961"/>
                </a:lnTo>
                <a:lnTo>
                  <a:pt x="0" y="6708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765175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820921" y="547623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530254">
            <a:off x="16799133" y="1172608"/>
            <a:ext cx="2977733" cy="2977733"/>
          </a:xfrm>
          <a:custGeom>
            <a:avLst/>
            <a:gdLst/>
            <a:ahLst/>
            <a:cxnLst/>
            <a:rect l="l" t="t" r="r" b="b"/>
            <a:pathLst>
              <a:path w="2977733" h="2977733">
                <a:moveTo>
                  <a:pt x="0" y="0"/>
                </a:moveTo>
                <a:lnTo>
                  <a:pt x="2977734" y="0"/>
                </a:lnTo>
                <a:lnTo>
                  <a:pt x="2977734" y="2977733"/>
                </a:lnTo>
                <a:lnTo>
                  <a:pt x="0" y="2977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95507"/>
            <a:ext cx="15226705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Ціль: Ефективне планування педагогічними працівниками своєї діяльності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581" y="1577643"/>
            <a:ext cx="14075721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Педагогічні працівники планують свою діяльність, аналізують її результативність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52863" y="4124635"/>
            <a:ext cx="4917243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Аналіз можливостей учнів та класних колективів. Аналіз навчальних програм, урахування вимог до знань, умінь і компетентностей учнів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25173" y="3121949"/>
            <a:ext cx="396795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Довгострокова перспектива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43645" y="3986847"/>
            <a:ext cx="7221487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Розробка календарно-тематичного планування на основі самостійного вибудовування послідовності формування очікуваних результатів навчання із передбаченням систематичної домашньої навчальної роботи, дидактичного матеріалу, у тому числі цифрового контенту.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43645" y="7083743"/>
            <a:ext cx="6681298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Створення спільно з методичними службами календарно-тематичного планування, основною метою якого буде вдосконалення освітнього процесу. Передбачення змістом не тільки класноурочної, а й інших організаційних форм освітнього процесу.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693982" y="4738199"/>
            <a:ext cx="9438445" cy="9438445"/>
          </a:xfrm>
          <a:custGeom>
            <a:avLst/>
            <a:gdLst/>
            <a:ahLst/>
            <a:cxnLst/>
            <a:rect l="l" t="t" r="r" b="b"/>
            <a:pathLst>
              <a:path w="9438445" h="9438445">
                <a:moveTo>
                  <a:pt x="0" y="0"/>
                </a:moveTo>
                <a:lnTo>
                  <a:pt x="9438445" y="0"/>
                </a:lnTo>
                <a:lnTo>
                  <a:pt x="9438445" y="9438445"/>
                </a:lnTo>
                <a:lnTo>
                  <a:pt x="0" y="9438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39944" y="222413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80184" y="2130701"/>
            <a:ext cx="2595892" cy="3046809"/>
            <a:chOff x="0" y="0"/>
            <a:chExt cx="698500" cy="819832"/>
          </a:xfrm>
        </p:grpSpPr>
        <p:sp>
          <p:nvSpPr>
            <p:cNvPr id="4" name="Freeform 4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696351" y="2419878"/>
            <a:ext cx="2163558" cy="2517595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469678" y="5377504"/>
            <a:ext cx="4121137" cy="1931717"/>
            <a:chOff x="0" y="0"/>
            <a:chExt cx="1206873" cy="5657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6873" cy="565702"/>
            </a:xfrm>
            <a:custGeom>
              <a:avLst/>
              <a:gdLst/>
              <a:ahLst/>
              <a:cxnLst/>
              <a:rect l="l" t="t" r="r" b="b"/>
              <a:pathLst>
                <a:path w="1206873" h="565702">
                  <a:moveTo>
                    <a:pt x="95808" y="0"/>
                  </a:moveTo>
                  <a:lnTo>
                    <a:pt x="1111065" y="0"/>
                  </a:lnTo>
                  <a:cubicBezTo>
                    <a:pt x="1136475" y="0"/>
                    <a:pt x="1160844" y="10094"/>
                    <a:pt x="1178811" y="28062"/>
                  </a:cubicBezTo>
                  <a:cubicBezTo>
                    <a:pt x="1196779" y="46029"/>
                    <a:pt x="1206873" y="70398"/>
                    <a:pt x="1206873" y="95808"/>
                  </a:cubicBezTo>
                  <a:lnTo>
                    <a:pt x="1206873" y="469894"/>
                  </a:lnTo>
                  <a:cubicBezTo>
                    <a:pt x="1206873" y="495304"/>
                    <a:pt x="1196779" y="519673"/>
                    <a:pt x="1178811" y="537641"/>
                  </a:cubicBezTo>
                  <a:cubicBezTo>
                    <a:pt x="1160844" y="555608"/>
                    <a:pt x="1136475" y="565702"/>
                    <a:pt x="1111065" y="565702"/>
                  </a:cubicBezTo>
                  <a:lnTo>
                    <a:pt x="95808" y="565702"/>
                  </a:lnTo>
                  <a:cubicBezTo>
                    <a:pt x="70398" y="565702"/>
                    <a:pt x="46029" y="555608"/>
                    <a:pt x="28062" y="537641"/>
                  </a:cubicBezTo>
                  <a:cubicBezTo>
                    <a:pt x="10094" y="519673"/>
                    <a:pt x="0" y="495304"/>
                    <a:pt x="0" y="469894"/>
                  </a:cubicBezTo>
                  <a:lnTo>
                    <a:pt x="0" y="95808"/>
                  </a:lnTo>
                  <a:cubicBezTo>
                    <a:pt x="0" y="70398"/>
                    <a:pt x="10094" y="46029"/>
                    <a:pt x="28062" y="28062"/>
                  </a:cubicBezTo>
                  <a:cubicBezTo>
                    <a:pt x="46029" y="10094"/>
                    <a:pt x="70398" y="0"/>
                    <a:pt x="95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06873" cy="603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9977574" y="222413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033780" y="2130701"/>
            <a:ext cx="2595892" cy="3046809"/>
            <a:chOff x="0" y="0"/>
            <a:chExt cx="698500" cy="819832"/>
          </a:xfrm>
        </p:grpSpPr>
        <p:sp>
          <p:nvSpPr>
            <p:cNvPr id="12" name="Freeform 12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0249947" y="2419878"/>
            <a:ext cx="2163558" cy="2517595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9315592" y="5293716"/>
            <a:ext cx="4775330" cy="2785482"/>
            <a:chOff x="0" y="0"/>
            <a:chExt cx="1398453" cy="8157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8453" cy="815727"/>
            </a:xfrm>
            <a:custGeom>
              <a:avLst/>
              <a:gdLst/>
              <a:ahLst/>
              <a:cxnLst/>
              <a:rect l="l" t="t" r="r" b="b"/>
              <a:pathLst>
                <a:path w="1398453" h="815727">
                  <a:moveTo>
                    <a:pt x="82683" y="0"/>
                  </a:moveTo>
                  <a:lnTo>
                    <a:pt x="1315770" y="0"/>
                  </a:lnTo>
                  <a:cubicBezTo>
                    <a:pt x="1361434" y="0"/>
                    <a:pt x="1398453" y="37018"/>
                    <a:pt x="1398453" y="82683"/>
                  </a:cubicBezTo>
                  <a:lnTo>
                    <a:pt x="1398453" y="733044"/>
                  </a:lnTo>
                  <a:cubicBezTo>
                    <a:pt x="1398453" y="778709"/>
                    <a:pt x="1361434" y="815727"/>
                    <a:pt x="1315770" y="815727"/>
                  </a:cubicBezTo>
                  <a:lnTo>
                    <a:pt x="82683" y="815727"/>
                  </a:lnTo>
                  <a:cubicBezTo>
                    <a:pt x="37018" y="815727"/>
                    <a:pt x="0" y="778709"/>
                    <a:pt x="0" y="733044"/>
                  </a:cubicBezTo>
                  <a:lnTo>
                    <a:pt x="0" y="82683"/>
                  </a:lnTo>
                  <a:cubicBezTo>
                    <a:pt x="0" y="37018"/>
                    <a:pt x="37018" y="0"/>
                    <a:pt x="826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98453" cy="85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5400000">
            <a:off x="5609602" y="2981142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752962" y="2887708"/>
            <a:ext cx="2595892" cy="3046809"/>
            <a:chOff x="0" y="0"/>
            <a:chExt cx="698500" cy="819832"/>
          </a:xfrm>
        </p:grpSpPr>
        <p:sp>
          <p:nvSpPr>
            <p:cNvPr id="20" name="Freeform 20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5969128" y="3171365"/>
            <a:ext cx="2163558" cy="2517595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4981486" y="6169841"/>
            <a:ext cx="4138843" cy="1909357"/>
            <a:chOff x="0" y="0"/>
            <a:chExt cx="1212058" cy="55915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2058" cy="559154"/>
            </a:xfrm>
            <a:custGeom>
              <a:avLst/>
              <a:gdLst/>
              <a:ahLst/>
              <a:cxnLst/>
              <a:rect l="l" t="t" r="r" b="b"/>
              <a:pathLst>
                <a:path w="1212058" h="559154">
                  <a:moveTo>
                    <a:pt x="95398" y="0"/>
                  </a:moveTo>
                  <a:lnTo>
                    <a:pt x="1116660" y="0"/>
                  </a:lnTo>
                  <a:cubicBezTo>
                    <a:pt x="1141961" y="0"/>
                    <a:pt x="1166226" y="10051"/>
                    <a:pt x="1184116" y="27941"/>
                  </a:cubicBezTo>
                  <a:cubicBezTo>
                    <a:pt x="1202007" y="45832"/>
                    <a:pt x="1212058" y="70097"/>
                    <a:pt x="1212058" y="95398"/>
                  </a:cubicBezTo>
                  <a:lnTo>
                    <a:pt x="1212058" y="463756"/>
                  </a:lnTo>
                  <a:cubicBezTo>
                    <a:pt x="1212058" y="516443"/>
                    <a:pt x="1169347" y="559154"/>
                    <a:pt x="1116660" y="559154"/>
                  </a:cubicBezTo>
                  <a:lnTo>
                    <a:pt x="95398" y="559154"/>
                  </a:lnTo>
                  <a:cubicBezTo>
                    <a:pt x="70097" y="559154"/>
                    <a:pt x="45832" y="549103"/>
                    <a:pt x="27941" y="531213"/>
                  </a:cubicBezTo>
                  <a:cubicBezTo>
                    <a:pt x="10051" y="513322"/>
                    <a:pt x="0" y="489057"/>
                    <a:pt x="0" y="463756"/>
                  </a:cubicBezTo>
                  <a:lnTo>
                    <a:pt x="0" y="95398"/>
                  </a:lnTo>
                  <a:cubicBezTo>
                    <a:pt x="0" y="70097"/>
                    <a:pt x="10051" y="45832"/>
                    <a:pt x="27941" y="27941"/>
                  </a:cubicBezTo>
                  <a:cubicBezTo>
                    <a:pt x="45832" y="10051"/>
                    <a:pt x="70097" y="0"/>
                    <a:pt x="9539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212058" cy="597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5400000">
            <a:off x="14154996" y="2981142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4314393" y="2887708"/>
            <a:ext cx="2595892" cy="3046809"/>
            <a:chOff x="0" y="0"/>
            <a:chExt cx="698500" cy="819832"/>
          </a:xfrm>
        </p:grpSpPr>
        <p:sp>
          <p:nvSpPr>
            <p:cNvPr id="28" name="Freeform 28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14530560" y="3171365"/>
            <a:ext cx="2163558" cy="2517595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4286184" y="5934517"/>
            <a:ext cx="3665790" cy="1959510"/>
            <a:chOff x="0" y="0"/>
            <a:chExt cx="1073524" cy="57384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73524" cy="573841"/>
            </a:xfrm>
            <a:custGeom>
              <a:avLst/>
              <a:gdLst/>
              <a:ahLst/>
              <a:cxnLst/>
              <a:rect l="l" t="t" r="r" b="b"/>
              <a:pathLst>
                <a:path w="1073524" h="573841">
                  <a:moveTo>
                    <a:pt x="107709" y="0"/>
                  </a:moveTo>
                  <a:lnTo>
                    <a:pt x="965816" y="0"/>
                  </a:lnTo>
                  <a:cubicBezTo>
                    <a:pt x="994382" y="0"/>
                    <a:pt x="1021778" y="11348"/>
                    <a:pt x="1041977" y="31547"/>
                  </a:cubicBezTo>
                  <a:cubicBezTo>
                    <a:pt x="1062177" y="51747"/>
                    <a:pt x="1073524" y="79143"/>
                    <a:pt x="1073524" y="107709"/>
                  </a:cubicBezTo>
                  <a:lnTo>
                    <a:pt x="1073524" y="466133"/>
                  </a:lnTo>
                  <a:cubicBezTo>
                    <a:pt x="1073524" y="525618"/>
                    <a:pt x="1025302" y="573841"/>
                    <a:pt x="965816" y="573841"/>
                  </a:cubicBezTo>
                  <a:lnTo>
                    <a:pt x="107709" y="573841"/>
                  </a:lnTo>
                  <a:cubicBezTo>
                    <a:pt x="79143" y="573841"/>
                    <a:pt x="51747" y="562494"/>
                    <a:pt x="31547" y="542294"/>
                  </a:cubicBezTo>
                  <a:cubicBezTo>
                    <a:pt x="11348" y="522095"/>
                    <a:pt x="0" y="494699"/>
                    <a:pt x="0" y="466133"/>
                  </a:cubicBezTo>
                  <a:lnTo>
                    <a:pt x="0" y="107709"/>
                  </a:lnTo>
                  <a:cubicBezTo>
                    <a:pt x="0" y="79143"/>
                    <a:pt x="11348" y="51747"/>
                    <a:pt x="31547" y="31547"/>
                  </a:cubicBezTo>
                  <a:cubicBezTo>
                    <a:pt x="51747" y="11348"/>
                    <a:pt x="79143" y="0"/>
                    <a:pt x="10770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073524" cy="611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5002747" y="179510"/>
            <a:ext cx="2256553" cy="2169112"/>
          </a:xfrm>
          <a:custGeom>
            <a:avLst/>
            <a:gdLst/>
            <a:ahLst/>
            <a:cxnLst/>
            <a:rect l="l" t="t" r="r" b="b"/>
            <a:pathLst>
              <a:path w="2256553" h="2169112">
                <a:moveTo>
                  <a:pt x="0" y="0"/>
                </a:moveTo>
                <a:lnTo>
                  <a:pt x="2256553" y="0"/>
                </a:lnTo>
                <a:lnTo>
                  <a:pt x="2256553" y="2169111"/>
                </a:lnTo>
                <a:lnTo>
                  <a:pt x="0" y="2169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68023" y="379880"/>
            <a:ext cx="14734724" cy="1349271"/>
            <a:chOff x="0" y="0"/>
            <a:chExt cx="6657141" cy="609600"/>
          </a:xfrm>
        </p:grpSpPr>
        <p:sp>
          <p:nvSpPr>
            <p:cNvPr id="36" name="Freeform 36"/>
            <p:cNvSpPr/>
            <p:nvPr/>
          </p:nvSpPr>
          <p:spPr>
            <a:xfrm>
              <a:off x="2553" y="0"/>
              <a:ext cx="6652034" cy="609600"/>
            </a:xfrm>
            <a:custGeom>
              <a:avLst/>
              <a:gdLst/>
              <a:ahLst/>
              <a:cxnLst/>
              <a:rect l="l" t="t" r="r" b="b"/>
              <a:pathLst>
                <a:path w="6652034" h="609600">
                  <a:moveTo>
                    <a:pt x="6440879" y="0"/>
                  </a:moveTo>
                  <a:lnTo>
                    <a:pt x="7955" y="0"/>
                  </a:lnTo>
                  <a:cubicBezTo>
                    <a:pt x="5521" y="0"/>
                    <a:pt x="3235" y="1170"/>
                    <a:pt x="1811" y="3145"/>
                  </a:cubicBezTo>
                  <a:cubicBezTo>
                    <a:pt x="387" y="5120"/>
                    <a:pt x="0" y="7659"/>
                    <a:pt x="770" y="9969"/>
                  </a:cubicBezTo>
                  <a:lnTo>
                    <a:pt x="197324" y="599631"/>
                  </a:lnTo>
                  <a:cubicBezTo>
                    <a:pt x="199308" y="605584"/>
                    <a:pt x="204880" y="609600"/>
                    <a:pt x="211155" y="609600"/>
                  </a:cubicBezTo>
                  <a:lnTo>
                    <a:pt x="6644079" y="609600"/>
                  </a:lnTo>
                  <a:cubicBezTo>
                    <a:pt x="6646514" y="609600"/>
                    <a:pt x="6648801" y="608430"/>
                    <a:pt x="6650224" y="606455"/>
                  </a:cubicBezTo>
                  <a:cubicBezTo>
                    <a:pt x="6651648" y="604480"/>
                    <a:pt x="6652035" y="601941"/>
                    <a:pt x="6651265" y="599631"/>
                  </a:cubicBezTo>
                  <a:lnTo>
                    <a:pt x="6454711" y="9969"/>
                  </a:lnTo>
                  <a:cubicBezTo>
                    <a:pt x="6452726" y="4016"/>
                    <a:pt x="6447155" y="0"/>
                    <a:pt x="6440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101600" y="-38100"/>
              <a:ext cx="645394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186164" y="523782"/>
            <a:ext cx="13617312" cy="116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b="1" spc="-210">
                <a:solidFill>
                  <a:srgbClr val="3F9FEF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Стратегічні напрямки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48786" y="3074703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b="1" spc="-21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01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558767" y="3074703"/>
            <a:ext cx="154591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b="1" spc="-21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03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49263" y="5734715"/>
            <a:ext cx="3327372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0"/>
              </a:lnSpc>
            </a:pPr>
            <a:r>
              <a:rPr lang="en-US" sz="3000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Освітнє середовище закладу освіти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182585" y="3807140"/>
            <a:ext cx="1736645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b="1" spc="-21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02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313322" y="6371938"/>
            <a:ext cx="3475027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0"/>
              </a:lnSpc>
            </a:pPr>
            <a:r>
              <a:rPr lang="en-US" sz="30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Система оцінювання здобувачів освіти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03476" y="3807140"/>
            <a:ext cx="1617725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b="1" spc="-21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510854" y="5551513"/>
            <a:ext cx="4384805" cy="205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b="1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Педагогічна діяльність педагогічних працівників закладу освіти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14393" y="6065232"/>
            <a:ext cx="3691645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AFAFA"/>
                </a:solidFill>
                <a:latin typeface="Lora Bold"/>
                <a:ea typeface="Lora Bold"/>
                <a:cs typeface="Lora Bold"/>
                <a:sym typeface="Lora Bold"/>
              </a:rPr>
              <a:t>Управлінські процеси закладу освіти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29267">
            <a:off x="16741875" y="-1007339"/>
            <a:ext cx="4373544" cy="11595469"/>
            <a:chOff x="0" y="0"/>
            <a:chExt cx="408168" cy="1082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8" cy="1082166"/>
            </a:xfrm>
            <a:custGeom>
              <a:avLst/>
              <a:gdLst/>
              <a:ahLst/>
              <a:cxnLst/>
              <a:rect l="l" t="t" r="r" b="b"/>
              <a:pathLst>
                <a:path w="408168" h="1082166">
                  <a:moveTo>
                    <a:pt x="203200" y="0"/>
                  </a:moveTo>
                  <a:lnTo>
                    <a:pt x="408168" y="0"/>
                  </a:lnTo>
                  <a:lnTo>
                    <a:pt x="204968" y="1082166"/>
                  </a:lnTo>
                  <a:lnTo>
                    <a:pt x="0" y="10821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16B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4968" cy="1129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79597" y="7648297"/>
            <a:ext cx="2157139" cy="5277405"/>
          </a:xfrm>
          <a:custGeom>
            <a:avLst/>
            <a:gdLst/>
            <a:ahLst/>
            <a:cxnLst/>
            <a:rect l="l" t="t" r="r" b="b"/>
            <a:pathLst>
              <a:path w="2157139" h="5277405">
                <a:moveTo>
                  <a:pt x="0" y="0"/>
                </a:moveTo>
                <a:lnTo>
                  <a:pt x="2157139" y="0"/>
                </a:lnTo>
                <a:lnTo>
                  <a:pt x="2157139" y="5277406"/>
                </a:lnTo>
                <a:lnTo>
                  <a:pt x="0" y="527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736926" y="-654235"/>
            <a:ext cx="12410572" cy="11595469"/>
            <a:chOff x="0" y="0"/>
            <a:chExt cx="1158237" cy="108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8237" cy="1082166"/>
            </a:xfrm>
            <a:custGeom>
              <a:avLst/>
              <a:gdLst/>
              <a:ahLst/>
              <a:cxnLst/>
              <a:rect l="l" t="t" r="r" b="b"/>
              <a:pathLst>
                <a:path w="1158237" h="1082166">
                  <a:moveTo>
                    <a:pt x="203200" y="0"/>
                  </a:moveTo>
                  <a:lnTo>
                    <a:pt x="1158237" y="0"/>
                  </a:lnTo>
                  <a:lnTo>
                    <a:pt x="955037" y="1082166"/>
                  </a:lnTo>
                  <a:lnTo>
                    <a:pt x="0" y="10821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55B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47625"/>
              <a:ext cx="955037" cy="1129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981636">
            <a:off x="4615410" y="1458803"/>
            <a:ext cx="6116472" cy="993927"/>
          </a:xfrm>
          <a:custGeom>
            <a:avLst/>
            <a:gdLst/>
            <a:ahLst/>
            <a:cxnLst/>
            <a:rect l="l" t="t" r="r" b="b"/>
            <a:pathLst>
              <a:path w="6116472" h="993927">
                <a:moveTo>
                  <a:pt x="0" y="0"/>
                </a:moveTo>
                <a:lnTo>
                  <a:pt x="6116472" y="0"/>
                </a:lnTo>
                <a:lnTo>
                  <a:pt x="6116472" y="993927"/>
                </a:lnTo>
                <a:lnTo>
                  <a:pt x="0" y="9939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1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26360" flipH="1">
            <a:off x="-876028" y="4131385"/>
            <a:ext cx="15063093" cy="1318021"/>
          </a:xfrm>
          <a:custGeom>
            <a:avLst/>
            <a:gdLst/>
            <a:ahLst/>
            <a:cxnLst/>
            <a:rect l="l" t="t" r="r" b="b"/>
            <a:pathLst>
              <a:path w="15063093" h="1318021">
                <a:moveTo>
                  <a:pt x="15063094" y="0"/>
                </a:moveTo>
                <a:lnTo>
                  <a:pt x="0" y="0"/>
                </a:lnTo>
                <a:lnTo>
                  <a:pt x="0" y="1318020"/>
                </a:lnTo>
                <a:lnTo>
                  <a:pt x="15063094" y="1318020"/>
                </a:lnTo>
                <a:lnTo>
                  <a:pt x="150630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809683"/>
            <a:ext cx="7022622" cy="2564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E924"/>
                </a:solidFill>
                <a:latin typeface="Lora"/>
                <a:ea typeface="Lora"/>
                <a:cs typeface="Lora"/>
                <a:sym typeface="Lora"/>
              </a:rPr>
              <a:t>Педагогічні працівники застосовують освітні технології, спрямовані на формування в учнів ключових компетентностей і умінь, спільних для всіх компетентностей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00993" y="1955766"/>
            <a:ext cx="9120666" cy="7899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22"/>
              </a:lnSpc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календарно-тематичні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плани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плани-конспекти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розробки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сценарії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проведення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навчальних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занять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додаткові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матеріали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проведення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навчальних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занять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тести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контрольні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моніторингові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роботи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практичні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проєктні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завдання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роботи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завдання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самостійного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опрацювання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навчальні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програми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електронні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освітні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ресурси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для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 smtClean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технологі</a:t>
            </a:r>
            <a:r>
              <a:rPr lang="" sz="2299" b="1" smtClean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й</a:t>
            </a:r>
            <a:r>
              <a:rPr lang="en-US" sz="2299" b="1" dirty="0" smtClean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дистанційного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навчання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критерії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оцінювання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навчальних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досягнень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учнів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проведенні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різних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видів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робіт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; </a:t>
            </a:r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endParaRPr/>
          </a:p>
          <a:p>
            <a:pPr algn="l">
              <a:lnSpc>
                <a:spcPts val="2690"/>
              </a:lnSpc>
              <a:buFont typeface="Arial" pitchFamily="34" charset="0"/>
              <a:buChar char="•"/>
            </a:pP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інші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інформаційні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99" b="1" dirty="0" err="1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ресурси</a:t>
            </a:r>
            <a:r>
              <a:rPr lang="en-US" sz="2299" b="1" dirty="0">
                <a:solidFill>
                  <a:srgbClr val="1250A1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10247" y="248607"/>
            <a:ext cx="9431096" cy="153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2855BF"/>
                </a:solidFill>
                <a:latin typeface="Lora Bold"/>
                <a:ea typeface="Lora Bold"/>
                <a:cs typeface="Lora Bold"/>
                <a:sym typeface="Lora Bold"/>
              </a:rPr>
              <a:t>Основні види освітніх ресурсів, які можуть створюватися або використовуватися педагогічними працівниками: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16" y="4000491"/>
            <a:ext cx="5000660" cy="666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0410" y="-843607"/>
            <a:ext cx="3744615" cy="37446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2855BF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333340">
            <a:off x="16759016" y="4225418"/>
            <a:ext cx="3358533" cy="3358533"/>
          </a:xfrm>
          <a:custGeom>
            <a:avLst/>
            <a:gdLst/>
            <a:ahLst/>
            <a:cxnLst/>
            <a:rect l="l" t="t" r="r" b="b"/>
            <a:pathLst>
              <a:path w="3358533" h="3358533">
                <a:moveTo>
                  <a:pt x="0" y="0"/>
                </a:moveTo>
                <a:lnTo>
                  <a:pt x="3358533" y="0"/>
                </a:lnTo>
                <a:lnTo>
                  <a:pt x="3358533" y="3358533"/>
                </a:lnTo>
                <a:lnTo>
                  <a:pt x="0" y="3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3340">
            <a:off x="14611218" y="7142746"/>
            <a:ext cx="4231108" cy="4231108"/>
          </a:xfrm>
          <a:custGeom>
            <a:avLst/>
            <a:gdLst/>
            <a:ahLst/>
            <a:cxnLst/>
            <a:rect l="l" t="t" r="r" b="b"/>
            <a:pathLst>
              <a:path w="4231108" h="4231108">
                <a:moveTo>
                  <a:pt x="0" y="0"/>
                </a:moveTo>
                <a:lnTo>
                  <a:pt x="4231108" y="0"/>
                </a:lnTo>
                <a:lnTo>
                  <a:pt x="4231108" y="4231108"/>
                </a:lnTo>
                <a:lnTo>
                  <a:pt x="0" y="423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50782" y="743039"/>
            <a:ext cx="3101563" cy="310156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FBB111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98760" y="1135598"/>
            <a:ext cx="1381965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spc="64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УЧАСТЬ </a:t>
            </a:r>
            <a:r>
              <a:rPr lang="uk-UA" sz="4000" b="1" spc="64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У</a:t>
            </a:r>
            <a:r>
              <a:rPr lang="en-US" sz="4000" b="1" spc="64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uk-UA" sz="4000" b="1" spc="64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КОНКУРСІ “ДОБРИХ  ПРАКТИК”</a:t>
            </a:r>
            <a:endParaRPr lang="en-US" sz="4000" b="1" spc="64" dirty="0">
              <a:solidFill>
                <a:srgbClr val="000D8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14449" y="2089404"/>
          <a:ext cx="12644524" cy="7019154"/>
        </p:xfrm>
        <a:graphic>
          <a:graphicData uri="http://schemas.openxmlformats.org/drawingml/2006/table">
            <a:tbl>
              <a:tblPr/>
              <a:tblGrid>
                <a:gridCol w="1337300"/>
                <a:gridCol w="2660523"/>
                <a:gridCol w="2328545"/>
                <a:gridCol w="6318156"/>
              </a:tblGrid>
              <a:tr h="872632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№ </a:t>
                      </a:r>
                      <a:r>
                        <a:rPr lang="uk-UA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з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/п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ПІБ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автора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Фах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(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посада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Назва розробки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479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Мˀяновська</a:t>
                      </a: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Діна Сергіївна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географії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 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Дидактичний посібник «Географічна подорож»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104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Фатич Оксана Василівна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 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ЗДНВР, асистент учителя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 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Навчально-методичний посібник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«Специфіка навчання української мови дітей з особливими освітніми потребами (ЗПР)»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1786890" algn="just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 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372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3</a:t>
                      </a:r>
                      <a:r>
                        <a:rPr lang="en-US" sz="11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Чечет Микола Васильович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хімії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Методичний посібник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1400" b="1" dirty="0">
                          <a:latin typeface="Calibri"/>
                          <a:ea typeface="Times New Roman"/>
                          <a:cs typeface="Times New Roman"/>
                        </a:rPr>
                        <a:t>STEM</a:t>
                      </a: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 освіта на уроках хімії та біології»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0204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Чечет Людмила Василівна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біології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Збірник практичних ігрових завдань  «Пізнаємо природу.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Світ навколо нас»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518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Майструк Галина Володимирівна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початкових класів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Навчальний посібник «</a:t>
                      </a:r>
                      <a:r>
                        <a:rPr lang="uk-UA" sz="1400" b="1" dirty="0" err="1">
                          <a:latin typeface="Calibri"/>
                          <a:ea typeface="Times New Roman"/>
                          <a:cs typeface="Times New Roman"/>
                        </a:rPr>
                        <a:t>Здоров’язбережувальна</a:t>
                      </a: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 галузь як невід’ємна частина гармонійного розвитку особистості учнів»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214910" y="2786046"/>
          <a:ext cx="10144196" cy="6729272"/>
        </p:xfrm>
        <a:graphic>
          <a:graphicData uri="http://schemas.openxmlformats.org/drawingml/2006/table">
            <a:tbl>
              <a:tblPr/>
              <a:tblGrid>
                <a:gridCol w="2144332"/>
                <a:gridCol w="4266092"/>
                <a:gridCol w="3733772"/>
              </a:tblGrid>
              <a:tr h="1297064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Мˀяновська</a:t>
                      </a: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Діна Сергіївна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географії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1094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Фатич Оксана Василівна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 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ЗДНВР, асистент учителя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 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n-US" sz="5400" b="1" kern="1200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5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 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</a:rPr>
                        <a:t>3</a:t>
                      </a:r>
                      <a:r>
                        <a:rPr lang="en-US" sz="11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Чечет Микола Васильович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хімії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0221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Чечет Людмила Василівна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біології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548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Майструк Галина Володимирівна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Учитель початкових </a:t>
                      </a:r>
                      <a:r>
                        <a:rPr lang="uk-UA" sz="18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класів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Freeform 13"/>
          <p:cNvSpPr/>
          <p:nvPr/>
        </p:nvSpPr>
        <p:spPr>
          <a:xfrm rot="7530254">
            <a:off x="15232583" y="3802531"/>
            <a:ext cx="2977733" cy="2977733"/>
          </a:xfrm>
          <a:custGeom>
            <a:avLst/>
            <a:gdLst/>
            <a:ahLst/>
            <a:cxnLst/>
            <a:rect l="l" t="t" r="r" b="b"/>
            <a:pathLst>
              <a:path w="2977733" h="2977733">
                <a:moveTo>
                  <a:pt x="0" y="0"/>
                </a:moveTo>
                <a:lnTo>
                  <a:pt x="2977734" y="0"/>
                </a:lnTo>
                <a:lnTo>
                  <a:pt x="2977734" y="2977733"/>
                </a:lnTo>
                <a:lnTo>
                  <a:pt x="0" y="297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"/>
          <p:cNvSpPr/>
          <p:nvPr/>
        </p:nvSpPr>
        <p:spPr>
          <a:xfrm>
            <a:off x="285688" y="285716"/>
            <a:ext cx="4799358" cy="4799358"/>
          </a:xfrm>
          <a:custGeom>
            <a:avLst/>
            <a:gdLst/>
            <a:ahLst/>
            <a:cxnLst/>
            <a:rect l="l" t="t" r="r" b="b"/>
            <a:pathLst>
              <a:path w="4799358" h="4799358">
                <a:moveTo>
                  <a:pt x="0" y="0"/>
                </a:moveTo>
                <a:lnTo>
                  <a:pt x="4799358" y="0"/>
                </a:lnTo>
                <a:lnTo>
                  <a:pt x="4799358" y="4799358"/>
                </a:lnTo>
                <a:lnTo>
                  <a:pt x="0" y="4799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5429224" y="2285980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" smtClean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786678" y="1142972"/>
            <a:ext cx="72866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АТЕСТАЦІЯ – 2025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13"/>
          <p:cNvSpPr/>
          <p:nvPr/>
        </p:nvSpPr>
        <p:spPr>
          <a:xfrm rot="7530254">
            <a:off x="87727" y="4874101"/>
            <a:ext cx="2977733" cy="2977733"/>
          </a:xfrm>
          <a:custGeom>
            <a:avLst/>
            <a:gdLst/>
            <a:ahLst/>
            <a:cxnLst/>
            <a:rect l="l" t="t" r="r" b="b"/>
            <a:pathLst>
              <a:path w="2977733" h="2977733">
                <a:moveTo>
                  <a:pt x="0" y="0"/>
                </a:moveTo>
                <a:lnTo>
                  <a:pt x="2977734" y="0"/>
                </a:lnTo>
                <a:lnTo>
                  <a:pt x="2977734" y="2977733"/>
                </a:lnTo>
                <a:lnTo>
                  <a:pt x="0" y="297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5287668" y="-1214482"/>
            <a:ext cx="4799358" cy="4799358"/>
          </a:xfrm>
          <a:custGeom>
            <a:avLst/>
            <a:gdLst/>
            <a:ahLst/>
            <a:cxnLst/>
            <a:rect l="l" t="t" r="r" b="b"/>
            <a:pathLst>
              <a:path w="4799358" h="4799358">
                <a:moveTo>
                  <a:pt x="0" y="0"/>
                </a:moveTo>
                <a:lnTo>
                  <a:pt x="4799358" y="0"/>
                </a:lnTo>
                <a:lnTo>
                  <a:pt x="4799358" y="4799358"/>
                </a:lnTo>
                <a:lnTo>
                  <a:pt x="0" y="4799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FFF">
                <a:alpha val="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33340">
            <a:off x="13678840" y="-643800"/>
            <a:ext cx="5844510" cy="5844510"/>
          </a:xfrm>
          <a:custGeom>
            <a:avLst/>
            <a:gdLst/>
            <a:ahLst/>
            <a:cxnLst/>
            <a:rect l="l" t="t" r="r" b="b"/>
            <a:pathLst>
              <a:path w="5844510" h="5844510">
                <a:moveTo>
                  <a:pt x="0" y="0"/>
                </a:moveTo>
                <a:lnTo>
                  <a:pt x="5844510" y="0"/>
                </a:lnTo>
                <a:lnTo>
                  <a:pt x="5844510" y="5844510"/>
                </a:lnTo>
                <a:lnTo>
                  <a:pt x="0" y="58445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3340">
            <a:off x="12011155" y="4652983"/>
            <a:ext cx="5844510" cy="5844510"/>
          </a:xfrm>
          <a:custGeom>
            <a:avLst/>
            <a:gdLst/>
            <a:ahLst/>
            <a:cxnLst/>
            <a:rect l="l" t="t" r="r" b="b"/>
            <a:pathLst>
              <a:path w="5844510" h="5844510">
                <a:moveTo>
                  <a:pt x="0" y="0"/>
                </a:moveTo>
                <a:lnTo>
                  <a:pt x="5844510" y="0"/>
                </a:lnTo>
                <a:lnTo>
                  <a:pt x="5844510" y="5844510"/>
                </a:lnTo>
                <a:lnTo>
                  <a:pt x="0" y="58445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5333340">
            <a:off x="10350219" y="2061977"/>
            <a:ext cx="4196965" cy="4196965"/>
          </a:xfrm>
          <a:custGeom>
            <a:avLst/>
            <a:gdLst/>
            <a:ahLst/>
            <a:cxnLst/>
            <a:rect l="l" t="t" r="r" b="b"/>
            <a:pathLst>
              <a:path w="4196965" h="4196965">
                <a:moveTo>
                  <a:pt x="0" y="0"/>
                </a:moveTo>
                <a:lnTo>
                  <a:pt x="4196965" y="0"/>
                </a:lnTo>
                <a:lnTo>
                  <a:pt x="4196965" y="4196965"/>
                </a:lnTo>
                <a:lnTo>
                  <a:pt x="0" y="4196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5333340">
            <a:off x="16629661" y="8799300"/>
            <a:ext cx="2975399" cy="2975399"/>
          </a:xfrm>
          <a:custGeom>
            <a:avLst/>
            <a:gdLst/>
            <a:ahLst/>
            <a:cxnLst/>
            <a:rect l="l" t="t" r="r" b="b"/>
            <a:pathLst>
              <a:path w="2975399" h="2975399">
                <a:moveTo>
                  <a:pt x="0" y="0"/>
                </a:moveTo>
                <a:lnTo>
                  <a:pt x="2975399" y="0"/>
                </a:lnTo>
                <a:lnTo>
                  <a:pt x="2975399" y="2975400"/>
                </a:lnTo>
                <a:lnTo>
                  <a:pt x="0" y="29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1537538" y="-2184610"/>
            <a:ext cx="7315200" cy="3803904"/>
          </a:xfrm>
          <a:custGeom>
            <a:avLst/>
            <a:gdLst/>
            <a:ahLst/>
            <a:cxnLst/>
            <a:rect l="l" t="t" r="r" b="b"/>
            <a:pathLst>
              <a:path w="7315200" h="3803904">
                <a:moveTo>
                  <a:pt x="0" y="0"/>
                </a:moveTo>
                <a:lnTo>
                  <a:pt x="7315200" y="0"/>
                </a:lnTo>
                <a:lnTo>
                  <a:pt x="7315200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333340">
            <a:off x="11342053" y="-1569674"/>
            <a:ext cx="3557206" cy="3557206"/>
          </a:xfrm>
          <a:custGeom>
            <a:avLst/>
            <a:gdLst/>
            <a:ahLst/>
            <a:cxnLst/>
            <a:rect l="l" t="t" r="r" b="b"/>
            <a:pathLst>
              <a:path w="3557206" h="3557206">
                <a:moveTo>
                  <a:pt x="0" y="0"/>
                </a:moveTo>
                <a:lnTo>
                  <a:pt x="3557206" y="0"/>
                </a:lnTo>
                <a:lnTo>
                  <a:pt x="3557206" y="3557206"/>
                </a:lnTo>
                <a:lnTo>
                  <a:pt x="0" y="355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113786">
            <a:off x="6467964" y="7127540"/>
            <a:ext cx="4621365" cy="663796"/>
          </a:xfrm>
          <a:custGeom>
            <a:avLst/>
            <a:gdLst/>
            <a:ahLst/>
            <a:cxnLst/>
            <a:rect l="l" t="t" r="r" b="b"/>
            <a:pathLst>
              <a:path w="4621365" h="663796">
                <a:moveTo>
                  <a:pt x="0" y="0"/>
                </a:moveTo>
                <a:lnTo>
                  <a:pt x="4621364" y="0"/>
                </a:lnTo>
                <a:lnTo>
                  <a:pt x="4621364" y="663796"/>
                </a:lnTo>
                <a:lnTo>
                  <a:pt x="0" y="66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8372" y="3350833"/>
            <a:ext cx="905371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РОЗДІЛ 4. </a:t>
            </a:r>
            <a:r>
              <a:rPr lang="en-US" sz="4499" b="1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УПРАВЛ</a:t>
            </a:r>
            <a:r>
              <a:rPr lang="uk-UA" sz="4499" b="1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І</a:t>
            </a:r>
            <a:r>
              <a:rPr lang="en-US" sz="4499" b="1" dirty="0" smtClean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НСЬКІ </a:t>
            </a:r>
            <a:r>
              <a:rPr lang="en-US" sz="4499" b="1" dirty="0">
                <a:solidFill>
                  <a:srgbClr val="000D80"/>
                </a:solidFill>
                <a:latin typeface="Lora Bold"/>
                <a:ea typeface="Lora Bold"/>
                <a:cs typeface="Lora Bold"/>
                <a:sym typeface="Lora Bold"/>
              </a:rPr>
              <a:t>ПРОЦЕСИ ЗАКЛАДУ ОСВІТИ </a:t>
            </a:r>
          </a:p>
        </p:txBody>
      </p:sp>
      <p:sp>
        <p:nvSpPr>
          <p:cNvPr id="10" name="Freeform 10"/>
          <p:cNvSpPr/>
          <p:nvPr/>
        </p:nvSpPr>
        <p:spPr>
          <a:xfrm rot="-74326" flipH="1">
            <a:off x="1145007" y="7127540"/>
            <a:ext cx="4621365" cy="663796"/>
          </a:xfrm>
          <a:custGeom>
            <a:avLst/>
            <a:gdLst/>
            <a:ahLst/>
            <a:cxnLst/>
            <a:rect l="l" t="t" r="r" b="b"/>
            <a:pathLst>
              <a:path w="4621365" h="663796">
                <a:moveTo>
                  <a:pt x="4621365" y="0"/>
                </a:moveTo>
                <a:lnTo>
                  <a:pt x="0" y="0"/>
                </a:lnTo>
                <a:lnTo>
                  <a:pt x="0" y="663796"/>
                </a:lnTo>
                <a:lnTo>
                  <a:pt x="4621365" y="663796"/>
                </a:lnTo>
                <a:lnTo>
                  <a:pt x="462136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94591">
            <a:off x="-3861306" y="3172485"/>
            <a:ext cx="14813288" cy="3647772"/>
          </a:xfrm>
          <a:custGeom>
            <a:avLst/>
            <a:gdLst/>
            <a:ahLst/>
            <a:cxnLst/>
            <a:rect l="l" t="t" r="r" b="b"/>
            <a:pathLst>
              <a:path w="14813288" h="3647772">
                <a:moveTo>
                  <a:pt x="0" y="0"/>
                </a:moveTo>
                <a:lnTo>
                  <a:pt x="14813288" y="0"/>
                </a:lnTo>
                <a:lnTo>
                  <a:pt x="14813288" y="3647772"/>
                </a:lnTo>
                <a:lnTo>
                  <a:pt x="0" y="3647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493135" y="3528442"/>
            <a:ext cx="2589782" cy="2589782"/>
          </a:xfrm>
          <a:custGeom>
            <a:avLst/>
            <a:gdLst/>
            <a:ahLst/>
            <a:cxnLst/>
            <a:rect l="l" t="t" r="r" b="b"/>
            <a:pathLst>
              <a:path w="2589782" h="2589782">
                <a:moveTo>
                  <a:pt x="0" y="0"/>
                </a:moveTo>
                <a:lnTo>
                  <a:pt x="2589783" y="0"/>
                </a:lnTo>
                <a:lnTo>
                  <a:pt x="2589783" y="2589782"/>
                </a:lnTo>
                <a:lnTo>
                  <a:pt x="0" y="2589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8503" y="1820726"/>
            <a:ext cx="2589847" cy="2589848"/>
          </a:xfrm>
          <a:custGeom>
            <a:avLst/>
            <a:gdLst/>
            <a:ahLst/>
            <a:cxnLst/>
            <a:rect l="l" t="t" r="r" b="b"/>
            <a:pathLst>
              <a:path w="2589847" h="2589848">
                <a:moveTo>
                  <a:pt x="0" y="0"/>
                </a:moveTo>
                <a:lnTo>
                  <a:pt x="2589848" y="0"/>
                </a:lnTo>
                <a:lnTo>
                  <a:pt x="2589848" y="2589847"/>
                </a:lnTo>
                <a:lnTo>
                  <a:pt x="0" y="258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6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250414" y="5507424"/>
            <a:ext cx="2589848" cy="2589847"/>
          </a:xfrm>
          <a:custGeom>
            <a:avLst/>
            <a:gdLst/>
            <a:ahLst/>
            <a:cxnLst/>
            <a:rect l="l" t="t" r="r" b="b"/>
            <a:pathLst>
              <a:path w="2589848" h="2589847">
                <a:moveTo>
                  <a:pt x="0" y="0"/>
                </a:moveTo>
                <a:lnTo>
                  <a:pt x="2589848" y="0"/>
                </a:lnTo>
                <a:lnTo>
                  <a:pt x="2589848" y="2589847"/>
                </a:lnTo>
                <a:lnTo>
                  <a:pt x="0" y="2589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6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096958" y="8097271"/>
            <a:ext cx="2589848" cy="2589847"/>
          </a:xfrm>
          <a:custGeom>
            <a:avLst/>
            <a:gdLst/>
            <a:ahLst/>
            <a:cxnLst/>
            <a:rect l="l" t="t" r="r" b="b"/>
            <a:pathLst>
              <a:path w="2589848" h="2589847">
                <a:moveTo>
                  <a:pt x="0" y="0"/>
                </a:moveTo>
                <a:lnTo>
                  <a:pt x="2589848" y="0"/>
                </a:lnTo>
                <a:lnTo>
                  <a:pt x="2589848" y="2589848"/>
                </a:lnTo>
                <a:lnTo>
                  <a:pt x="0" y="2589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4551716" y="6949191"/>
            <a:ext cx="2589847" cy="2589847"/>
          </a:xfrm>
          <a:custGeom>
            <a:avLst/>
            <a:gdLst/>
            <a:ahLst/>
            <a:cxnLst/>
            <a:rect l="l" t="t" r="r" b="b"/>
            <a:pathLst>
              <a:path w="2589847" h="2589847">
                <a:moveTo>
                  <a:pt x="0" y="0"/>
                </a:moveTo>
                <a:lnTo>
                  <a:pt x="2589848" y="0"/>
                </a:lnTo>
                <a:lnTo>
                  <a:pt x="2589848" y="2589847"/>
                </a:lnTo>
                <a:lnTo>
                  <a:pt x="0" y="2589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6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-202082" y="2410499"/>
            <a:ext cx="1497006" cy="149700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143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2842" y="4100707"/>
            <a:ext cx="1497006" cy="14970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143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96835" y="5998606"/>
            <a:ext cx="1497006" cy="149700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143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52717" y="8643692"/>
            <a:ext cx="1497006" cy="149700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143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098137" y="7495611"/>
            <a:ext cx="1497006" cy="149700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143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-202082" y="250864"/>
            <a:ext cx="18042181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2855BF"/>
                </a:solidFill>
                <a:latin typeface="Lora Bold"/>
                <a:ea typeface="Lora Bold"/>
                <a:cs typeface="Lora Bold"/>
                <a:sym typeface="Lora Bold"/>
              </a:rPr>
              <a:t>ДІЯЛЬНІСТЬ АДМІНІСТРАЦІЇ ЗАКЛАДУ </a:t>
            </a:r>
          </a:p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2855BF"/>
                </a:solidFill>
                <a:latin typeface="Lora Bold"/>
                <a:ea typeface="Lora Bold"/>
                <a:cs typeface="Lora Bold"/>
                <a:sym typeface="Lora Bold"/>
              </a:rPr>
              <a:t>СПРЯМОВАНА НА ЗАБЕЗПЕЧЕННЯ: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6421" y="1381798"/>
            <a:ext cx="1520660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наскрізного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процесу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виховання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формування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суспільних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цінностей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успішного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громадянина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здатного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інтеграції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європейським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співтовариством</a:t>
            </a:r>
            <a:r>
              <a:rPr lang="" sz="2799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  <a:endParaRPr lang="en-US" sz="2799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67146" y="2633857"/>
            <a:ext cx="1652085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здобуття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учнями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основ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компетентностей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через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роботу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команді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,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орієнтація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створення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ситуації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успіху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позитивний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результат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засадах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акадамічної</a:t>
            </a:r>
            <a:r>
              <a:rPr lang="en-US" sz="26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доброчесності</a:t>
            </a:r>
            <a:r>
              <a:rPr lang="" sz="2699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;</a:t>
            </a:r>
            <a:endParaRPr lang="en-US" sz="2699" dirty="0">
              <a:solidFill>
                <a:srgbClr val="D6801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579923" y="4915885"/>
            <a:ext cx="13736284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нового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змісту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гуманізація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диференціація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інтеграція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науковість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)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через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застосування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новітніх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метапредметних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інформаційних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технологій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педагогіки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партнерства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довіри</a:t>
            </a:r>
            <a:r>
              <a:rPr lang="" sz="27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  <a:endParaRPr lang="en-US" sz="2799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" name="Freeform 27"/>
          <p:cNvSpPr/>
          <p:nvPr/>
        </p:nvSpPr>
        <p:spPr>
          <a:xfrm rot="-5400000" flipH="1">
            <a:off x="14392893" y="-46444"/>
            <a:ext cx="4179296" cy="3667332"/>
          </a:xfrm>
          <a:custGeom>
            <a:avLst/>
            <a:gdLst/>
            <a:ahLst/>
            <a:cxnLst/>
            <a:rect l="l" t="t" r="r" b="b"/>
            <a:pathLst>
              <a:path w="4179296" h="3667332">
                <a:moveTo>
                  <a:pt x="4179296" y="0"/>
                </a:moveTo>
                <a:lnTo>
                  <a:pt x="0" y="0"/>
                </a:lnTo>
                <a:lnTo>
                  <a:pt x="0" y="3667332"/>
                </a:lnTo>
                <a:lnTo>
                  <a:pt x="4179296" y="3667332"/>
                </a:lnTo>
                <a:lnTo>
                  <a:pt x="4179296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400000" flipH="1">
            <a:off x="-382890" y="5313827"/>
            <a:ext cx="5563943" cy="4882360"/>
          </a:xfrm>
          <a:custGeom>
            <a:avLst/>
            <a:gdLst/>
            <a:ahLst/>
            <a:cxnLst/>
            <a:rect l="l" t="t" r="r" b="b"/>
            <a:pathLst>
              <a:path w="5563943" h="4882360">
                <a:moveTo>
                  <a:pt x="5563943" y="0"/>
                </a:moveTo>
                <a:lnTo>
                  <a:pt x="0" y="0"/>
                </a:lnTo>
                <a:lnTo>
                  <a:pt x="0" y="4882360"/>
                </a:lnTo>
                <a:lnTo>
                  <a:pt x="5563943" y="4882360"/>
                </a:lnTo>
                <a:lnTo>
                  <a:pt x="5563943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016102" y="3819719"/>
            <a:ext cx="757158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справедливого</a:t>
            </a:r>
            <a:r>
              <a:rPr lang="en-US" sz="2799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799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об’єктивного</a:t>
            </a:r>
            <a:r>
              <a:rPr lang="en-US" sz="2799" dirty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r>
              <a:rPr lang="" sz="2799" smtClean="0">
                <a:solidFill>
                  <a:srgbClr val="151857"/>
                </a:solidFill>
                <a:latin typeface="Lora"/>
                <a:ea typeface="Lora"/>
                <a:cs typeface="Lora"/>
                <a:sym typeface="Lora"/>
              </a:rPr>
              <a:t>;</a:t>
            </a:r>
            <a:endParaRPr lang="en-US" sz="2799" dirty="0">
              <a:solidFill>
                <a:srgbClr val="15185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493635" y="4367880"/>
            <a:ext cx="1376566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" sz="2799" dirty="0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з</a:t>
            </a:r>
            <a:r>
              <a:rPr lang="" sz="2799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абезпечення </a:t>
            </a:r>
            <a:r>
              <a:rPr lang="en-US" sz="2799" dirty="0" err="1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підручниками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обладнанням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навчання</a:t>
            </a:r>
            <a:r>
              <a:rPr lang="" sz="2799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;</a:t>
            </a:r>
            <a:endParaRPr lang="en-US" sz="2799" dirty="0">
              <a:solidFill>
                <a:srgbClr val="D6801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230079" y="6454490"/>
            <a:ext cx="11324107" cy="9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дотримання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принц</a:t>
            </a:r>
            <a:r>
              <a:rPr lang="" sz="2799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и</a:t>
            </a:r>
            <a:r>
              <a:rPr lang="en-US" sz="2799" dirty="0" err="1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пу</a:t>
            </a:r>
            <a:r>
              <a:rPr lang="en-US" sz="2799" dirty="0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людиноцентризму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використанні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форм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навчання</a:t>
            </a:r>
            <a:r>
              <a:rPr lang="en-US" sz="2799" dirty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799" dirty="0" err="1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викладання</a:t>
            </a:r>
            <a:r>
              <a:rPr lang="" sz="2799" dirty="0" smtClean="0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;</a:t>
            </a:r>
            <a:endParaRPr lang="en-US" sz="2799" dirty="0">
              <a:solidFill>
                <a:srgbClr val="D6801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96189" y="7438461"/>
            <a:ext cx="10442719" cy="9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діяльності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ліцею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умовах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інформаційної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відкритості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комунікації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учасниками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освітнього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процесу</a:t>
            </a:r>
            <a:r>
              <a:rPr lang="en-US" sz="27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7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громадою</a:t>
            </a:r>
            <a:r>
              <a:rPr lang="en-US" sz="27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93092" y="8586542"/>
            <a:ext cx="8894908" cy="147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D6801C"/>
                </a:solidFill>
                <a:latin typeface="Lora"/>
                <a:ea typeface="Lora"/>
                <a:cs typeface="Lora"/>
                <a:sym typeface="Lora"/>
              </a:rPr>
              <a:t>стабільного розвитку закладу шляхом ефективної кадрової політики та відповідального менеджменту.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FFF">
                <a:alpha val="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33340">
            <a:off x="14502940" y="-242037"/>
            <a:ext cx="4231108" cy="4231108"/>
          </a:xfrm>
          <a:custGeom>
            <a:avLst/>
            <a:gdLst/>
            <a:ahLst/>
            <a:cxnLst/>
            <a:rect l="l" t="t" r="r" b="b"/>
            <a:pathLst>
              <a:path w="4231108" h="4231108">
                <a:moveTo>
                  <a:pt x="0" y="0"/>
                </a:moveTo>
                <a:lnTo>
                  <a:pt x="4231109" y="0"/>
                </a:lnTo>
                <a:lnTo>
                  <a:pt x="4231109" y="4231108"/>
                </a:lnTo>
                <a:lnTo>
                  <a:pt x="0" y="423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3340">
            <a:off x="15233814" y="6197753"/>
            <a:ext cx="4196965" cy="4196965"/>
          </a:xfrm>
          <a:custGeom>
            <a:avLst/>
            <a:gdLst/>
            <a:ahLst/>
            <a:cxnLst/>
            <a:rect l="l" t="t" r="r" b="b"/>
            <a:pathLst>
              <a:path w="4196965" h="4196965">
                <a:moveTo>
                  <a:pt x="0" y="0"/>
                </a:moveTo>
                <a:lnTo>
                  <a:pt x="4196964" y="0"/>
                </a:lnTo>
                <a:lnTo>
                  <a:pt x="4196964" y="4196965"/>
                </a:lnTo>
                <a:lnTo>
                  <a:pt x="0" y="4196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64650">
            <a:off x="13445711" y="8667249"/>
            <a:ext cx="2975399" cy="2975399"/>
          </a:xfrm>
          <a:custGeom>
            <a:avLst/>
            <a:gdLst/>
            <a:ahLst/>
            <a:cxnLst/>
            <a:rect l="l" t="t" r="r" b="b"/>
            <a:pathLst>
              <a:path w="2975399" h="2975399">
                <a:moveTo>
                  <a:pt x="0" y="0"/>
                </a:moveTo>
                <a:lnTo>
                  <a:pt x="2975399" y="0"/>
                </a:lnTo>
                <a:lnTo>
                  <a:pt x="2975399" y="2975399"/>
                </a:lnTo>
                <a:lnTo>
                  <a:pt x="0" y="2975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8112827" y="2812513"/>
            <a:ext cx="1627350" cy="1393678"/>
            <a:chOff x="0" y="0"/>
            <a:chExt cx="428602" cy="3670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602" cy="367059"/>
            </a:xfrm>
            <a:custGeom>
              <a:avLst/>
              <a:gdLst/>
              <a:ahLst/>
              <a:cxnLst/>
              <a:rect l="l" t="t" r="r" b="b"/>
              <a:pathLst>
                <a:path w="428602" h="367059">
                  <a:moveTo>
                    <a:pt x="0" y="0"/>
                  </a:moveTo>
                  <a:lnTo>
                    <a:pt x="428602" y="0"/>
                  </a:lnTo>
                  <a:lnTo>
                    <a:pt x="428602" y="367059"/>
                  </a:lnTo>
                  <a:lnTo>
                    <a:pt x="0" y="367059"/>
                  </a:lnTo>
                  <a:close/>
                </a:path>
              </a:pathLst>
            </a:custGeom>
            <a:solidFill>
              <a:srgbClr val="1CE42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8602" cy="414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928762" y="1785914"/>
          <a:ext cx="12095661" cy="7952868"/>
        </p:xfrm>
        <a:graphic>
          <a:graphicData uri="http://schemas.openxmlformats.org/drawingml/2006/table">
            <a:tbl>
              <a:tblPr/>
              <a:tblGrid>
                <a:gridCol w="5920097"/>
                <a:gridCol w="1645198"/>
                <a:gridCol w="1673086"/>
                <a:gridCol w="1319930"/>
                <a:gridCol w="1537350"/>
              </a:tblGrid>
              <a:tr h="1023822"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b="1" dirty="0" err="1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Напрям</a:t>
                      </a: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4. </a:t>
                      </a:r>
                      <a:r>
                        <a:rPr lang="en-US" sz="1899" b="1" dirty="0" err="1" smtClean="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Управл</a:t>
                      </a:r>
                      <a:r>
                        <a:rPr lang="uk-UA" sz="1899" b="1" dirty="0" smtClean="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і</a:t>
                      </a:r>
                      <a:r>
                        <a:rPr lang="en-US" sz="1899" b="1" dirty="0" err="1" smtClean="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нські</a:t>
                      </a:r>
                      <a:r>
                        <a:rPr lang="en-US" sz="1899" b="1" dirty="0" smtClean="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</a:t>
                      </a:r>
                      <a:r>
                        <a:rPr lang="en-US" sz="1899" b="1" dirty="0" err="1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процеси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b="1" dirty="0" err="1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Високий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Достатній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ВП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Низький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7178"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Вимога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4.1.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Наявність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стратегії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розвитку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та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системи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планування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діяльності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закладу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,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моніторинг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виконання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поставлених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завдань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763"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Вимога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4.2.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Формування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відносин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довіри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,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прозорості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,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дотримання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етичних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норм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0167"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Вимога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4.3.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Ефективність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кадрової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політики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та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забезпечення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можливостей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для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професійного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розвитку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педагогічних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працівників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404"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Вимога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4.4.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Організація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освітнього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процесу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на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засадах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людиноцентризму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,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прийняття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управлінських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рішень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на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основі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конструктивної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співпраці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учасників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освітнього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процесу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,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взаємодії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закладу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освіти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з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місцевою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громадою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938"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Вимога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4.5.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Формування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та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забезпечення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реалізації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політики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академічної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доброчесності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4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1434036" y="175599"/>
            <a:ext cx="1349937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Участь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2699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проведенн</a:t>
            </a:r>
            <a:r>
              <a:rPr lang="" sz="26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</a:t>
            </a:r>
            <a:r>
              <a:rPr lang="en-US" sz="2699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самооцінювання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освітніх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управлінських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процесів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напрямом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Управлінські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процеси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» з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використанням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інформаційно-аналітичної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системи</a:t>
            </a:r>
            <a:r>
              <a:rPr lang="en-US" sz="26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9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EvaluEd</a:t>
            </a:r>
            <a:endParaRPr lang="en-US" sz="269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" name="Freeform 13"/>
          <p:cNvSpPr/>
          <p:nvPr/>
        </p:nvSpPr>
        <p:spPr>
          <a:xfrm rot="5145059">
            <a:off x="-2483988" y="-2798643"/>
            <a:ext cx="4231108" cy="4231108"/>
          </a:xfrm>
          <a:custGeom>
            <a:avLst/>
            <a:gdLst/>
            <a:ahLst/>
            <a:cxnLst/>
            <a:rect l="l" t="t" r="r" b="b"/>
            <a:pathLst>
              <a:path w="4231108" h="4231108">
                <a:moveTo>
                  <a:pt x="0" y="0"/>
                </a:moveTo>
                <a:lnTo>
                  <a:pt x="4231108" y="0"/>
                </a:lnTo>
                <a:lnTo>
                  <a:pt x="4231108" y="4231109"/>
                </a:lnTo>
                <a:lnTo>
                  <a:pt x="0" y="4231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EFEFE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91802" y="6824986"/>
            <a:ext cx="8363913" cy="11261366"/>
            <a:chOff x="0" y="0"/>
            <a:chExt cx="60367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7378"/>
              <a:ext cx="603674" cy="798044"/>
            </a:xfrm>
            <a:custGeom>
              <a:avLst/>
              <a:gdLst/>
              <a:ahLst/>
              <a:cxnLst/>
              <a:rect l="l" t="t" r="r" b="b"/>
              <a:pathLst>
                <a:path w="603674" h="798044">
                  <a:moveTo>
                    <a:pt x="329551" y="11280"/>
                  </a:moveTo>
                  <a:lnTo>
                    <a:pt x="575959" y="177164"/>
                  </a:lnTo>
                  <a:cubicBezTo>
                    <a:pt x="593285" y="188828"/>
                    <a:pt x="603674" y="208346"/>
                    <a:pt x="603674" y="229232"/>
                  </a:cubicBezTo>
                  <a:lnTo>
                    <a:pt x="603674" y="568812"/>
                  </a:lnTo>
                  <a:cubicBezTo>
                    <a:pt x="603674" y="589698"/>
                    <a:pt x="593285" y="609216"/>
                    <a:pt x="575959" y="620880"/>
                  </a:cubicBezTo>
                  <a:lnTo>
                    <a:pt x="329551" y="786764"/>
                  </a:lnTo>
                  <a:cubicBezTo>
                    <a:pt x="312796" y="798044"/>
                    <a:pt x="290877" y="798044"/>
                    <a:pt x="274122" y="786764"/>
                  </a:cubicBezTo>
                  <a:lnTo>
                    <a:pt x="27714" y="620880"/>
                  </a:lnTo>
                  <a:cubicBezTo>
                    <a:pt x="10389" y="609216"/>
                    <a:pt x="0" y="589698"/>
                    <a:pt x="0" y="568812"/>
                  </a:cubicBezTo>
                  <a:lnTo>
                    <a:pt x="0" y="229232"/>
                  </a:lnTo>
                  <a:cubicBezTo>
                    <a:pt x="0" y="208346"/>
                    <a:pt x="10389" y="188828"/>
                    <a:pt x="27714" y="177164"/>
                  </a:cubicBezTo>
                  <a:lnTo>
                    <a:pt x="274122" y="11280"/>
                  </a:lnTo>
                  <a:cubicBezTo>
                    <a:pt x="290877" y="0"/>
                    <a:pt x="312796" y="0"/>
                    <a:pt x="329551" y="1128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4374759" y="7759295"/>
            <a:ext cx="5769081" cy="6713113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22145"/>
              <a:ext cx="698500" cy="768509"/>
            </a:xfrm>
            <a:custGeom>
              <a:avLst/>
              <a:gdLst/>
              <a:ahLst/>
              <a:cxnLst/>
              <a:rect l="l" t="t" r="r" b="b"/>
              <a:pathLst>
                <a:path w="698500" h="768509">
                  <a:moveTo>
                    <a:pt x="448931" y="35851"/>
                  </a:moveTo>
                  <a:lnTo>
                    <a:pt x="598819" y="123059"/>
                  </a:lnTo>
                  <a:cubicBezTo>
                    <a:pt x="660534" y="158965"/>
                    <a:pt x="698500" y="224980"/>
                    <a:pt x="698500" y="296380"/>
                  </a:cubicBezTo>
                  <a:lnTo>
                    <a:pt x="698500" y="472130"/>
                  </a:lnTo>
                  <a:cubicBezTo>
                    <a:pt x="698500" y="543530"/>
                    <a:pt x="660534" y="609545"/>
                    <a:pt x="598819" y="645451"/>
                  </a:cubicBezTo>
                  <a:lnTo>
                    <a:pt x="448931" y="732659"/>
                  </a:lnTo>
                  <a:cubicBezTo>
                    <a:pt x="387312" y="768510"/>
                    <a:pt x="311188" y="768510"/>
                    <a:pt x="249569" y="732659"/>
                  </a:cubicBezTo>
                  <a:lnTo>
                    <a:pt x="99681" y="645451"/>
                  </a:lnTo>
                  <a:cubicBezTo>
                    <a:pt x="37966" y="609545"/>
                    <a:pt x="0" y="543530"/>
                    <a:pt x="0" y="472130"/>
                  </a:cubicBezTo>
                  <a:lnTo>
                    <a:pt x="0" y="296380"/>
                  </a:lnTo>
                  <a:cubicBezTo>
                    <a:pt x="0" y="224980"/>
                    <a:pt x="37966" y="158965"/>
                    <a:pt x="99681" y="123059"/>
                  </a:cubicBezTo>
                  <a:lnTo>
                    <a:pt x="249569" y="35851"/>
                  </a:lnTo>
                  <a:cubicBezTo>
                    <a:pt x="311188" y="0"/>
                    <a:pt x="387312" y="0"/>
                    <a:pt x="448931" y="35851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11216" y="-1663032"/>
            <a:ext cx="7573225" cy="650824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06442" y="-25325"/>
            <a:ext cx="1084133" cy="1261537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78375" y="217541"/>
            <a:ext cx="727472" cy="846513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98631" y="2708168"/>
            <a:ext cx="5489369" cy="4870665"/>
            <a:chOff x="0" y="0"/>
            <a:chExt cx="4132341" cy="3666587"/>
          </a:xfrm>
        </p:grpSpPr>
        <p:sp>
          <p:nvSpPr>
            <p:cNvPr id="17" name="Freeform 17"/>
            <p:cNvSpPr/>
            <p:nvPr/>
          </p:nvSpPr>
          <p:spPr>
            <a:xfrm>
              <a:off x="-15494" y="0"/>
              <a:ext cx="4147799" cy="3666625"/>
            </a:xfrm>
            <a:custGeom>
              <a:avLst/>
              <a:gdLst/>
              <a:ahLst/>
              <a:cxnLst/>
              <a:rect l="l" t="t" r="r" b="b"/>
              <a:pathLst>
                <a:path w="4147799" h="3666625">
                  <a:moveTo>
                    <a:pt x="1213178" y="0"/>
                  </a:moveTo>
                  <a:cubicBezTo>
                    <a:pt x="1095571" y="0"/>
                    <a:pt x="987020" y="62662"/>
                    <a:pt x="928216" y="164563"/>
                  </a:cubicBezTo>
                  <a:lnTo>
                    <a:pt x="59566" y="1668809"/>
                  </a:lnTo>
                  <a:cubicBezTo>
                    <a:pt x="0" y="1770589"/>
                    <a:pt x="0" y="1896034"/>
                    <a:pt x="59566" y="1997814"/>
                  </a:cubicBezTo>
                  <a:lnTo>
                    <a:pt x="928095" y="3502060"/>
                  </a:lnTo>
                  <a:cubicBezTo>
                    <a:pt x="986416" y="3602995"/>
                    <a:pt x="1093639" y="3665536"/>
                    <a:pt x="1210038" y="3666625"/>
                  </a:cubicBezTo>
                  <a:lnTo>
                    <a:pt x="2953255" y="3666625"/>
                  </a:lnTo>
                  <a:cubicBezTo>
                    <a:pt x="3069654" y="3665536"/>
                    <a:pt x="3176877" y="3602995"/>
                    <a:pt x="3235197" y="3502060"/>
                  </a:cubicBezTo>
                  <a:lnTo>
                    <a:pt x="4103727" y="1997814"/>
                  </a:lnTo>
                  <a:cubicBezTo>
                    <a:pt x="4132706" y="1947709"/>
                    <a:pt x="4147316" y="1891929"/>
                    <a:pt x="4147799" y="1835907"/>
                  </a:cubicBezTo>
                  <a:lnTo>
                    <a:pt x="4147799" y="1830595"/>
                  </a:lnTo>
                  <a:cubicBezTo>
                    <a:pt x="4147316" y="1774694"/>
                    <a:pt x="4132706" y="1718794"/>
                    <a:pt x="4103727" y="1668688"/>
                  </a:cubicBezTo>
                  <a:lnTo>
                    <a:pt x="3235197" y="164563"/>
                  </a:lnTo>
                  <a:cubicBezTo>
                    <a:pt x="3176394" y="62662"/>
                    <a:pt x="3067843" y="0"/>
                    <a:pt x="29502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3347482" y="3194985"/>
            <a:ext cx="4391667" cy="3897030"/>
            <a:chOff x="0" y="0"/>
            <a:chExt cx="4346359" cy="3856825"/>
          </a:xfrm>
        </p:grpSpPr>
        <p:sp>
          <p:nvSpPr>
            <p:cNvPr id="19" name="Freeform 1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4595458" y="760897"/>
            <a:ext cx="1845214" cy="2147158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7616"/>
              <a:ext cx="698500" cy="797568"/>
            </a:xfrm>
            <a:custGeom>
              <a:avLst/>
              <a:gdLst/>
              <a:ahLst/>
              <a:cxnLst/>
              <a:rect l="l" t="t" r="r" b="b"/>
              <a:pathLst>
                <a:path w="698500" h="797568">
                  <a:moveTo>
                    <a:pt x="383532" y="12330"/>
                  </a:moveTo>
                  <a:lnTo>
                    <a:pt x="664218" y="175638"/>
                  </a:lnTo>
                  <a:cubicBezTo>
                    <a:pt x="685443" y="187987"/>
                    <a:pt x="698500" y="210690"/>
                    <a:pt x="698500" y="235246"/>
                  </a:cubicBezTo>
                  <a:lnTo>
                    <a:pt x="698500" y="562322"/>
                  </a:lnTo>
                  <a:cubicBezTo>
                    <a:pt x="698500" y="586878"/>
                    <a:pt x="685443" y="609581"/>
                    <a:pt x="664218" y="621930"/>
                  </a:cubicBezTo>
                  <a:lnTo>
                    <a:pt x="383532" y="785238"/>
                  </a:lnTo>
                  <a:cubicBezTo>
                    <a:pt x="362340" y="797568"/>
                    <a:pt x="336160" y="797568"/>
                    <a:pt x="314968" y="785238"/>
                  </a:cubicBezTo>
                  <a:lnTo>
                    <a:pt x="34282" y="621930"/>
                  </a:lnTo>
                  <a:cubicBezTo>
                    <a:pt x="13057" y="609581"/>
                    <a:pt x="0" y="586878"/>
                    <a:pt x="0" y="562322"/>
                  </a:cubicBezTo>
                  <a:lnTo>
                    <a:pt x="0" y="235246"/>
                  </a:lnTo>
                  <a:cubicBezTo>
                    <a:pt x="0" y="210690"/>
                    <a:pt x="13057" y="187987"/>
                    <a:pt x="34282" y="175638"/>
                  </a:cubicBezTo>
                  <a:lnTo>
                    <a:pt x="314968" y="12330"/>
                  </a:lnTo>
                  <a:cubicBezTo>
                    <a:pt x="336160" y="0"/>
                    <a:pt x="362340" y="0"/>
                    <a:pt x="383532" y="123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-603389" y="-393167"/>
            <a:ext cx="1699398" cy="1977481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8270"/>
              <a:ext cx="698500" cy="796261"/>
            </a:xfrm>
            <a:custGeom>
              <a:avLst/>
              <a:gdLst/>
              <a:ahLst/>
              <a:cxnLst/>
              <a:rect l="l" t="t" r="r" b="b"/>
              <a:pathLst>
                <a:path w="698500" h="796261">
                  <a:moveTo>
                    <a:pt x="386474" y="13387"/>
                  </a:moveTo>
                  <a:lnTo>
                    <a:pt x="661276" y="173273"/>
                  </a:lnTo>
                  <a:cubicBezTo>
                    <a:pt x="684322" y="186681"/>
                    <a:pt x="698500" y="211333"/>
                    <a:pt x="698500" y="237995"/>
                  </a:cubicBezTo>
                  <a:lnTo>
                    <a:pt x="698500" y="558265"/>
                  </a:lnTo>
                  <a:cubicBezTo>
                    <a:pt x="698500" y="584927"/>
                    <a:pt x="684322" y="609579"/>
                    <a:pt x="661276" y="622987"/>
                  </a:cubicBezTo>
                  <a:lnTo>
                    <a:pt x="386474" y="782873"/>
                  </a:lnTo>
                  <a:cubicBezTo>
                    <a:pt x="363463" y="796260"/>
                    <a:pt x="335037" y="796260"/>
                    <a:pt x="312026" y="782873"/>
                  </a:cubicBezTo>
                  <a:lnTo>
                    <a:pt x="37224" y="622987"/>
                  </a:lnTo>
                  <a:cubicBezTo>
                    <a:pt x="14178" y="609579"/>
                    <a:pt x="0" y="584927"/>
                    <a:pt x="0" y="558265"/>
                  </a:cubicBezTo>
                  <a:lnTo>
                    <a:pt x="0" y="237995"/>
                  </a:lnTo>
                  <a:cubicBezTo>
                    <a:pt x="0" y="211333"/>
                    <a:pt x="14178" y="186681"/>
                    <a:pt x="37224" y="173273"/>
                  </a:cubicBezTo>
                  <a:lnTo>
                    <a:pt x="312026" y="13387"/>
                  </a:lnTo>
                  <a:cubicBezTo>
                    <a:pt x="335037" y="0"/>
                    <a:pt x="363463" y="0"/>
                    <a:pt x="386474" y="1338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128112" y="182187"/>
            <a:ext cx="727472" cy="846513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600045" y="10029"/>
            <a:ext cx="1084133" cy="1261537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347482" y="3069988"/>
            <a:ext cx="4673392" cy="4147024"/>
            <a:chOff x="0" y="0"/>
            <a:chExt cx="4346359" cy="3856825"/>
          </a:xfrm>
        </p:grpSpPr>
        <p:sp>
          <p:nvSpPr>
            <p:cNvPr id="33" name="Freeform 33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2"/>
              <a:stretch>
                <a:fillRect l="-28878" r="-28878"/>
              </a:stretch>
            </a:blipFill>
          </p:spPr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2780" y="3045156"/>
            <a:ext cx="10225195" cy="974749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07" y="455851"/>
            <a:ext cx="9364334" cy="6207513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374404" y="258448"/>
            <a:ext cx="12901791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FFAE21"/>
                </a:solidFill>
                <a:latin typeface="Lora"/>
                <a:ea typeface="Lora"/>
                <a:cs typeface="Lora"/>
                <a:sym typeface="Lora"/>
              </a:rPr>
              <a:t>ПРОЗОРІСТЬ ТА ІНФОРМАЦІЙНА ВІДКРИТІСТЬ ЗАКЛАДУ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00464" y="7861756"/>
            <a:ext cx="950125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Посилання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соціальні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мережі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закладу</a:t>
            </a:r>
            <a:r>
              <a:rPr lang="en-US" sz="3099" b="1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lang="" sz="3099" b="1" smtClean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https://www.facebook.com/groups/1247720922344602?group_view_referrer=search</a:t>
            </a:r>
            <a:endParaRPr lang="en-US" sz="3099" dirty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576995" y="6108100"/>
            <a:ext cx="763883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Посилання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сайт</a:t>
            </a:r>
            <a:r>
              <a:rPr lang="en-US" sz="3099" b="1" dirty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99" b="1" dirty="0" err="1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закладу</a:t>
            </a:r>
            <a:r>
              <a:rPr lang="en-US" sz="3099" b="1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lang="" sz="3099" b="1" smtClean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smtClean="0">
                <a:solidFill>
                  <a:srgbClr val="1250A1"/>
                </a:solidFill>
                <a:latin typeface="Lora"/>
                <a:ea typeface="Lora"/>
                <a:cs typeface="Lora"/>
                <a:sym typeface="Lora"/>
              </a:rPr>
              <a:t>https://nesolon.wixsite.com/nesolon</a:t>
            </a:r>
            <a:endParaRPr lang="en-US" sz="3099" dirty="0">
              <a:solidFill>
                <a:srgbClr val="1250A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5066"/>
            <a:ext cx="16474419" cy="1246496"/>
            <a:chOff x="0" y="0"/>
            <a:chExt cx="21965892" cy="1661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65924" cy="1662049"/>
            </a:xfrm>
            <a:custGeom>
              <a:avLst/>
              <a:gdLst/>
              <a:ahLst/>
              <a:cxnLst/>
              <a:rect l="l" t="t" r="r" b="b"/>
              <a:pathLst>
                <a:path w="21965924" h="1662049">
                  <a:moveTo>
                    <a:pt x="0" y="0"/>
                  </a:moveTo>
                  <a:lnTo>
                    <a:pt x="21965924" y="0"/>
                  </a:lnTo>
                  <a:lnTo>
                    <a:pt x="21965924" y="1662049"/>
                  </a:lnTo>
                  <a:lnTo>
                    <a:pt x="0" y="1662049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4" name="Group 4"/>
          <p:cNvGrpSpPr/>
          <p:nvPr/>
        </p:nvGrpSpPr>
        <p:grpSpPr>
          <a:xfrm>
            <a:off x="15684489" y="375066"/>
            <a:ext cx="1246496" cy="1246496"/>
            <a:chOff x="0" y="0"/>
            <a:chExt cx="1661994" cy="16619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1922" cy="1661922"/>
            </a:xfrm>
            <a:custGeom>
              <a:avLst/>
              <a:gdLst/>
              <a:ahLst/>
              <a:cxnLst/>
              <a:rect l="l" t="t" r="r" b="b"/>
              <a:pathLst>
                <a:path w="1661922" h="1661922">
                  <a:moveTo>
                    <a:pt x="0" y="830961"/>
                  </a:moveTo>
                  <a:cubicBezTo>
                    <a:pt x="0" y="1289939"/>
                    <a:pt x="372110" y="1661922"/>
                    <a:pt x="830961" y="1661922"/>
                  </a:cubicBezTo>
                  <a:cubicBezTo>
                    <a:pt x="1289812" y="1661922"/>
                    <a:pt x="1661922" y="1289812"/>
                    <a:pt x="1661922" y="830961"/>
                  </a:cubicBezTo>
                  <a:cubicBezTo>
                    <a:pt x="1661922" y="372110"/>
                    <a:pt x="1289939" y="0"/>
                    <a:pt x="830961" y="0"/>
                  </a:cubicBezTo>
                  <a:cubicBezTo>
                    <a:pt x="371983" y="0"/>
                    <a:pt x="0" y="372110"/>
                    <a:pt x="0" y="8309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grpSp>
        <p:nvGrpSpPr>
          <p:cNvPr id="6" name="Group 6"/>
          <p:cNvGrpSpPr/>
          <p:nvPr/>
        </p:nvGrpSpPr>
        <p:grpSpPr>
          <a:xfrm>
            <a:off x="7256371" y="6893702"/>
            <a:ext cx="1314003" cy="1314003"/>
            <a:chOff x="0" y="0"/>
            <a:chExt cx="1752004" cy="1752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52092" cy="1752092"/>
            </a:xfrm>
            <a:custGeom>
              <a:avLst/>
              <a:gdLst/>
              <a:ahLst/>
              <a:cxnLst/>
              <a:rect l="l" t="t" r="r" b="b"/>
              <a:pathLst>
                <a:path w="1752092" h="1752092">
                  <a:moveTo>
                    <a:pt x="0" y="876046"/>
                  </a:moveTo>
                  <a:cubicBezTo>
                    <a:pt x="0" y="392176"/>
                    <a:pt x="392176" y="0"/>
                    <a:pt x="876046" y="0"/>
                  </a:cubicBezTo>
                  <a:cubicBezTo>
                    <a:pt x="1359916" y="0"/>
                    <a:pt x="1752092" y="392176"/>
                    <a:pt x="1752092" y="876046"/>
                  </a:cubicBezTo>
                  <a:cubicBezTo>
                    <a:pt x="1752092" y="1359916"/>
                    <a:pt x="1359916" y="1752092"/>
                    <a:pt x="876046" y="1752092"/>
                  </a:cubicBezTo>
                  <a:cubicBezTo>
                    <a:pt x="392176" y="1752092"/>
                    <a:pt x="0" y="1359789"/>
                    <a:pt x="0" y="876046"/>
                  </a:cubicBezTo>
                  <a:close/>
                </a:path>
              </a:pathLst>
            </a:custGeom>
            <a:solidFill>
              <a:srgbClr val="5755F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717626" y="6893702"/>
            <a:ext cx="1314003" cy="1314003"/>
            <a:chOff x="0" y="0"/>
            <a:chExt cx="1752004" cy="175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2092" cy="1752092"/>
            </a:xfrm>
            <a:custGeom>
              <a:avLst/>
              <a:gdLst/>
              <a:ahLst/>
              <a:cxnLst/>
              <a:rect l="l" t="t" r="r" b="b"/>
              <a:pathLst>
                <a:path w="1752092" h="1752092">
                  <a:moveTo>
                    <a:pt x="0" y="876046"/>
                  </a:moveTo>
                  <a:cubicBezTo>
                    <a:pt x="0" y="392176"/>
                    <a:pt x="392176" y="0"/>
                    <a:pt x="876046" y="0"/>
                  </a:cubicBezTo>
                  <a:cubicBezTo>
                    <a:pt x="1359916" y="0"/>
                    <a:pt x="1752092" y="392176"/>
                    <a:pt x="1752092" y="876046"/>
                  </a:cubicBezTo>
                  <a:cubicBezTo>
                    <a:pt x="1752092" y="1359916"/>
                    <a:pt x="1359916" y="1752092"/>
                    <a:pt x="876046" y="1752092"/>
                  </a:cubicBezTo>
                  <a:cubicBezTo>
                    <a:pt x="392176" y="1752092"/>
                    <a:pt x="0" y="1359789"/>
                    <a:pt x="0" y="876046"/>
                  </a:cubicBezTo>
                  <a:close/>
                </a:path>
              </a:pathLst>
            </a:custGeom>
            <a:solidFill>
              <a:srgbClr val="5755FE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7435557" y="7220979"/>
            <a:ext cx="1013118" cy="659448"/>
          </a:xfrm>
          <a:custGeom>
            <a:avLst/>
            <a:gdLst/>
            <a:ahLst/>
            <a:cxnLst/>
            <a:rect l="l" t="t" r="r" b="b"/>
            <a:pathLst>
              <a:path w="1013118" h="659448">
                <a:moveTo>
                  <a:pt x="0" y="0"/>
                </a:moveTo>
                <a:lnTo>
                  <a:pt x="1013118" y="0"/>
                </a:lnTo>
                <a:lnTo>
                  <a:pt x="1013118" y="659448"/>
                </a:lnTo>
                <a:lnTo>
                  <a:pt x="0" y="65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35557" y="10282791"/>
            <a:ext cx="1013118" cy="659448"/>
          </a:xfrm>
          <a:custGeom>
            <a:avLst/>
            <a:gdLst/>
            <a:ahLst/>
            <a:cxnLst/>
            <a:rect l="l" t="t" r="r" b="b"/>
            <a:pathLst>
              <a:path w="1013118" h="659448">
                <a:moveTo>
                  <a:pt x="0" y="0"/>
                </a:moveTo>
                <a:lnTo>
                  <a:pt x="1013118" y="0"/>
                </a:lnTo>
                <a:lnTo>
                  <a:pt x="1013118" y="659448"/>
                </a:lnTo>
                <a:lnTo>
                  <a:pt x="0" y="65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868069" y="7220979"/>
            <a:ext cx="1013118" cy="659448"/>
          </a:xfrm>
          <a:custGeom>
            <a:avLst/>
            <a:gdLst/>
            <a:ahLst/>
            <a:cxnLst/>
            <a:rect l="l" t="t" r="r" b="b"/>
            <a:pathLst>
              <a:path w="1013118" h="659448">
                <a:moveTo>
                  <a:pt x="0" y="0"/>
                </a:moveTo>
                <a:lnTo>
                  <a:pt x="1013118" y="0"/>
                </a:lnTo>
                <a:lnTo>
                  <a:pt x="1013118" y="659448"/>
                </a:lnTo>
                <a:lnTo>
                  <a:pt x="0" y="65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95127" y="8229600"/>
            <a:ext cx="2897746" cy="2057400"/>
          </a:xfrm>
          <a:custGeom>
            <a:avLst/>
            <a:gdLst/>
            <a:ahLst/>
            <a:cxnLst/>
            <a:rect l="l" t="t" r="r" b="b"/>
            <a:pathLst>
              <a:path w="2897746" h="2057400">
                <a:moveTo>
                  <a:pt x="0" y="0"/>
                </a:moveTo>
                <a:lnTo>
                  <a:pt x="2897746" y="0"/>
                </a:lnTo>
                <a:lnTo>
                  <a:pt x="28977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2955" y="2432304"/>
            <a:ext cx="7315200" cy="2432304"/>
          </a:xfrm>
          <a:custGeom>
            <a:avLst/>
            <a:gdLst/>
            <a:ahLst/>
            <a:cxnLst/>
            <a:rect l="l" t="t" r="r" b="b"/>
            <a:pathLst>
              <a:path w="7315200" h="2432304">
                <a:moveTo>
                  <a:pt x="0" y="0"/>
                </a:moveTo>
                <a:lnTo>
                  <a:pt x="7315200" y="0"/>
                </a:lnTo>
                <a:lnTo>
                  <a:pt x="7315200" y="2432304"/>
                </a:lnTo>
                <a:lnTo>
                  <a:pt x="0" y="2432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515074" y="681766"/>
            <a:ext cx="7257852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b="1">
                <a:solidFill>
                  <a:srgbClr val="3F50B5"/>
                </a:solidFill>
                <a:latin typeface="Lora Bold"/>
                <a:ea typeface="Lora Bold"/>
                <a:cs typeface="Lora Bold"/>
                <a:sym typeface="Lora Bold"/>
              </a:rPr>
              <a:t>Формула успішного закладу: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10881187" y="2432304"/>
            <a:ext cx="7315200" cy="2432304"/>
          </a:xfrm>
          <a:custGeom>
            <a:avLst/>
            <a:gdLst/>
            <a:ahLst/>
            <a:cxnLst/>
            <a:rect l="l" t="t" r="r" b="b"/>
            <a:pathLst>
              <a:path w="7315200" h="2432304">
                <a:moveTo>
                  <a:pt x="7315200" y="0"/>
                </a:moveTo>
                <a:lnTo>
                  <a:pt x="0" y="0"/>
                </a:lnTo>
                <a:lnTo>
                  <a:pt x="0" y="2432304"/>
                </a:lnTo>
                <a:lnTo>
                  <a:pt x="7315200" y="243230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-235284" y="2682758"/>
            <a:ext cx="18523284" cy="408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3599" b="1" dirty="0">
                <a:solidFill>
                  <a:srgbClr val="3F52F6"/>
                </a:solidFill>
                <a:latin typeface="Lora Bold"/>
                <a:ea typeface="Lora Bold"/>
                <a:cs typeface="Lora Bold"/>
                <a:sym typeface="Lora Bold"/>
              </a:rPr>
              <a:t>УСПІХ </a:t>
            </a:r>
          </a:p>
          <a:p>
            <a:pPr algn="ctr">
              <a:lnSpc>
                <a:spcPts val="8567"/>
              </a:lnSpc>
            </a:pPr>
            <a:r>
              <a:rPr lang="en-US" sz="3599" b="1" dirty="0">
                <a:solidFill>
                  <a:srgbClr val="3F52F6"/>
                </a:solidFill>
                <a:latin typeface="Lora Bold"/>
                <a:ea typeface="Lora Bold"/>
                <a:cs typeface="Lora Bold"/>
                <a:sym typeface="Lora Bold"/>
              </a:rPr>
              <a:t>= </a:t>
            </a:r>
          </a:p>
          <a:p>
            <a:pPr algn="ctr">
              <a:lnSpc>
                <a:spcPts val="8091"/>
              </a:lnSpc>
            </a:pPr>
            <a:r>
              <a:rPr lang="en-US" sz="3399" b="1" dirty="0">
                <a:solidFill>
                  <a:srgbClr val="3F52F6"/>
                </a:solidFill>
                <a:latin typeface="Lora Bold"/>
                <a:ea typeface="Lora Bold"/>
                <a:cs typeface="Lora Bold"/>
                <a:sym typeface="Lora Bold"/>
              </a:rPr>
              <a:t>(ЯКІСНЕ НАВЧАННЯ + ВМОТИВОВАНІ ПЕДАГОГИ</a:t>
            </a:r>
          </a:p>
          <a:p>
            <a:pPr algn="ctr">
              <a:lnSpc>
                <a:spcPts val="8091"/>
              </a:lnSpc>
            </a:pPr>
            <a:r>
              <a:rPr lang="en-US" sz="3399" b="1" dirty="0">
                <a:solidFill>
                  <a:srgbClr val="3F52F6"/>
                </a:solidFill>
                <a:latin typeface="Lora Bold"/>
                <a:ea typeface="Lora Bold"/>
                <a:cs typeface="Lora Bold"/>
                <a:sym typeface="Lora Bold"/>
              </a:rPr>
              <a:t> + СУЧАСНІ ТЕХНОЛОГІЇ) × ПАРТНЕРСТВО З БАТЬКАМИ ТА </a:t>
            </a:r>
            <a:r>
              <a:rPr lang="" sz="3399" b="1" smtClean="0">
                <a:solidFill>
                  <a:srgbClr val="3F52F6"/>
                </a:solidFill>
                <a:latin typeface="Lora Bold"/>
                <a:ea typeface="Lora Bold"/>
                <a:cs typeface="Lora Bold"/>
                <a:sym typeface="Lora Bold"/>
              </a:rPr>
              <a:t>ГРОМАДСЬКІСТЮ</a:t>
            </a:r>
            <a:endParaRPr lang="en-US" sz="3399" b="1" dirty="0">
              <a:solidFill>
                <a:srgbClr val="3F52F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EFEFE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91802" y="6824986"/>
            <a:ext cx="8363913" cy="11261366"/>
            <a:chOff x="0" y="0"/>
            <a:chExt cx="60367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7378"/>
              <a:ext cx="603674" cy="798044"/>
            </a:xfrm>
            <a:custGeom>
              <a:avLst/>
              <a:gdLst/>
              <a:ahLst/>
              <a:cxnLst/>
              <a:rect l="l" t="t" r="r" b="b"/>
              <a:pathLst>
                <a:path w="603674" h="798044">
                  <a:moveTo>
                    <a:pt x="329551" y="11280"/>
                  </a:moveTo>
                  <a:lnTo>
                    <a:pt x="575959" y="177164"/>
                  </a:lnTo>
                  <a:cubicBezTo>
                    <a:pt x="593285" y="188828"/>
                    <a:pt x="603674" y="208346"/>
                    <a:pt x="603674" y="229232"/>
                  </a:cubicBezTo>
                  <a:lnTo>
                    <a:pt x="603674" y="568812"/>
                  </a:lnTo>
                  <a:cubicBezTo>
                    <a:pt x="603674" y="589698"/>
                    <a:pt x="593285" y="609216"/>
                    <a:pt x="575959" y="620880"/>
                  </a:cubicBezTo>
                  <a:lnTo>
                    <a:pt x="329551" y="786764"/>
                  </a:lnTo>
                  <a:cubicBezTo>
                    <a:pt x="312796" y="798044"/>
                    <a:pt x="290877" y="798044"/>
                    <a:pt x="274122" y="786764"/>
                  </a:cubicBezTo>
                  <a:lnTo>
                    <a:pt x="27714" y="620880"/>
                  </a:lnTo>
                  <a:cubicBezTo>
                    <a:pt x="10389" y="609216"/>
                    <a:pt x="0" y="589698"/>
                    <a:pt x="0" y="568812"/>
                  </a:cubicBezTo>
                  <a:lnTo>
                    <a:pt x="0" y="229232"/>
                  </a:lnTo>
                  <a:cubicBezTo>
                    <a:pt x="0" y="208346"/>
                    <a:pt x="10389" y="188828"/>
                    <a:pt x="27714" y="177164"/>
                  </a:cubicBezTo>
                  <a:lnTo>
                    <a:pt x="274122" y="11280"/>
                  </a:lnTo>
                  <a:cubicBezTo>
                    <a:pt x="290877" y="0"/>
                    <a:pt x="312796" y="0"/>
                    <a:pt x="329551" y="1128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4374759" y="7759295"/>
            <a:ext cx="5769081" cy="6713113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22145"/>
              <a:ext cx="698500" cy="768509"/>
            </a:xfrm>
            <a:custGeom>
              <a:avLst/>
              <a:gdLst/>
              <a:ahLst/>
              <a:cxnLst/>
              <a:rect l="l" t="t" r="r" b="b"/>
              <a:pathLst>
                <a:path w="698500" h="768509">
                  <a:moveTo>
                    <a:pt x="448931" y="35851"/>
                  </a:moveTo>
                  <a:lnTo>
                    <a:pt x="598819" y="123059"/>
                  </a:lnTo>
                  <a:cubicBezTo>
                    <a:pt x="660534" y="158965"/>
                    <a:pt x="698500" y="224980"/>
                    <a:pt x="698500" y="296380"/>
                  </a:cubicBezTo>
                  <a:lnTo>
                    <a:pt x="698500" y="472130"/>
                  </a:lnTo>
                  <a:cubicBezTo>
                    <a:pt x="698500" y="543530"/>
                    <a:pt x="660534" y="609545"/>
                    <a:pt x="598819" y="645451"/>
                  </a:cubicBezTo>
                  <a:lnTo>
                    <a:pt x="448931" y="732659"/>
                  </a:lnTo>
                  <a:cubicBezTo>
                    <a:pt x="387312" y="768510"/>
                    <a:pt x="311188" y="768510"/>
                    <a:pt x="249569" y="732659"/>
                  </a:cubicBezTo>
                  <a:lnTo>
                    <a:pt x="99681" y="645451"/>
                  </a:lnTo>
                  <a:cubicBezTo>
                    <a:pt x="37966" y="609545"/>
                    <a:pt x="0" y="543530"/>
                    <a:pt x="0" y="472130"/>
                  </a:cubicBezTo>
                  <a:lnTo>
                    <a:pt x="0" y="296380"/>
                  </a:lnTo>
                  <a:cubicBezTo>
                    <a:pt x="0" y="224980"/>
                    <a:pt x="37966" y="158965"/>
                    <a:pt x="99681" y="123059"/>
                  </a:cubicBezTo>
                  <a:lnTo>
                    <a:pt x="249569" y="35851"/>
                  </a:lnTo>
                  <a:cubicBezTo>
                    <a:pt x="311188" y="0"/>
                    <a:pt x="387312" y="0"/>
                    <a:pt x="448931" y="35851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11216" y="-1663032"/>
            <a:ext cx="7573225" cy="650824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35051" y="211520"/>
            <a:ext cx="12396327" cy="1962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4140" b="1" spc="-103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ГОЛОВНІ ЗАВДАННЯ ПЕДАГОГІЧНОГО КОЛЕКТИВУ НА 2025-2026 Н.Р.:</a:t>
            </a:r>
          </a:p>
          <a:p>
            <a:pPr marL="0" lvl="0" indent="0" algn="l">
              <a:lnSpc>
                <a:spcPts val="6415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-306442" y="-25325"/>
            <a:ext cx="1084133" cy="126153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93639" y="217541"/>
            <a:ext cx="727472" cy="846513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98631" y="2708168"/>
            <a:ext cx="5489369" cy="4870665"/>
            <a:chOff x="0" y="0"/>
            <a:chExt cx="4132341" cy="3666587"/>
          </a:xfrm>
        </p:grpSpPr>
        <p:sp>
          <p:nvSpPr>
            <p:cNvPr id="18" name="Freeform 18"/>
            <p:cNvSpPr/>
            <p:nvPr/>
          </p:nvSpPr>
          <p:spPr>
            <a:xfrm>
              <a:off x="-15494" y="0"/>
              <a:ext cx="4147799" cy="3666625"/>
            </a:xfrm>
            <a:custGeom>
              <a:avLst/>
              <a:gdLst/>
              <a:ahLst/>
              <a:cxnLst/>
              <a:rect l="l" t="t" r="r" b="b"/>
              <a:pathLst>
                <a:path w="4147799" h="3666625">
                  <a:moveTo>
                    <a:pt x="1213178" y="0"/>
                  </a:moveTo>
                  <a:cubicBezTo>
                    <a:pt x="1095571" y="0"/>
                    <a:pt x="987020" y="62662"/>
                    <a:pt x="928216" y="164563"/>
                  </a:cubicBezTo>
                  <a:lnTo>
                    <a:pt x="59566" y="1668809"/>
                  </a:lnTo>
                  <a:cubicBezTo>
                    <a:pt x="0" y="1770589"/>
                    <a:pt x="0" y="1896034"/>
                    <a:pt x="59566" y="1997814"/>
                  </a:cubicBezTo>
                  <a:lnTo>
                    <a:pt x="928095" y="3502060"/>
                  </a:lnTo>
                  <a:cubicBezTo>
                    <a:pt x="986416" y="3602995"/>
                    <a:pt x="1093639" y="3665536"/>
                    <a:pt x="1210038" y="3666625"/>
                  </a:cubicBezTo>
                  <a:lnTo>
                    <a:pt x="2953255" y="3666625"/>
                  </a:lnTo>
                  <a:cubicBezTo>
                    <a:pt x="3069654" y="3665536"/>
                    <a:pt x="3176877" y="3602995"/>
                    <a:pt x="3235197" y="3502060"/>
                  </a:cubicBezTo>
                  <a:lnTo>
                    <a:pt x="4103727" y="1997814"/>
                  </a:lnTo>
                  <a:cubicBezTo>
                    <a:pt x="4132706" y="1947709"/>
                    <a:pt x="4147316" y="1891929"/>
                    <a:pt x="4147799" y="1835907"/>
                  </a:cubicBezTo>
                  <a:lnTo>
                    <a:pt x="4147799" y="1830595"/>
                  </a:lnTo>
                  <a:cubicBezTo>
                    <a:pt x="4147316" y="1774694"/>
                    <a:pt x="4132706" y="1718794"/>
                    <a:pt x="4103727" y="1668688"/>
                  </a:cubicBezTo>
                  <a:lnTo>
                    <a:pt x="3235197" y="164563"/>
                  </a:lnTo>
                  <a:cubicBezTo>
                    <a:pt x="3176394" y="62662"/>
                    <a:pt x="3067843" y="0"/>
                    <a:pt x="29502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3347482" y="3194985"/>
            <a:ext cx="4391667" cy="3897030"/>
            <a:chOff x="0" y="0"/>
            <a:chExt cx="4346359" cy="3856825"/>
          </a:xfrm>
        </p:grpSpPr>
        <p:sp>
          <p:nvSpPr>
            <p:cNvPr id="20" name="Freeform 20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16532" r="-16532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-5400000">
            <a:off x="14595458" y="760897"/>
            <a:ext cx="1845214" cy="2147158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7616"/>
              <a:ext cx="698500" cy="797568"/>
            </a:xfrm>
            <a:custGeom>
              <a:avLst/>
              <a:gdLst/>
              <a:ahLst/>
              <a:cxnLst/>
              <a:rect l="l" t="t" r="r" b="b"/>
              <a:pathLst>
                <a:path w="698500" h="797568">
                  <a:moveTo>
                    <a:pt x="383532" y="12330"/>
                  </a:moveTo>
                  <a:lnTo>
                    <a:pt x="664218" y="175638"/>
                  </a:lnTo>
                  <a:cubicBezTo>
                    <a:pt x="685443" y="187987"/>
                    <a:pt x="698500" y="210690"/>
                    <a:pt x="698500" y="235246"/>
                  </a:cubicBezTo>
                  <a:lnTo>
                    <a:pt x="698500" y="562322"/>
                  </a:lnTo>
                  <a:cubicBezTo>
                    <a:pt x="698500" y="586878"/>
                    <a:pt x="685443" y="609581"/>
                    <a:pt x="664218" y="621930"/>
                  </a:cubicBezTo>
                  <a:lnTo>
                    <a:pt x="383532" y="785238"/>
                  </a:lnTo>
                  <a:cubicBezTo>
                    <a:pt x="362340" y="797568"/>
                    <a:pt x="336160" y="797568"/>
                    <a:pt x="314968" y="785238"/>
                  </a:cubicBezTo>
                  <a:lnTo>
                    <a:pt x="34282" y="621930"/>
                  </a:lnTo>
                  <a:cubicBezTo>
                    <a:pt x="13057" y="609581"/>
                    <a:pt x="0" y="586878"/>
                    <a:pt x="0" y="562322"/>
                  </a:cubicBezTo>
                  <a:lnTo>
                    <a:pt x="0" y="235246"/>
                  </a:lnTo>
                  <a:cubicBezTo>
                    <a:pt x="0" y="210690"/>
                    <a:pt x="13057" y="187987"/>
                    <a:pt x="34282" y="175638"/>
                  </a:cubicBezTo>
                  <a:lnTo>
                    <a:pt x="314968" y="12330"/>
                  </a:lnTo>
                  <a:cubicBezTo>
                    <a:pt x="336160" y="0"/>
                    <a:pt x="362340" y="0"/>
                    <a:pt x="383532" y="123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99361" y="1016429"/>
            <a:ext cx="12748121" cy="923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1.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Забезпечити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систему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роботи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з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адаптації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інтеграції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здобувачів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освітнього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процесу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2.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Розвивати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критичне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мислення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3.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Урізноманітнювати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форми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роботи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використання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вчителями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впровадження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формувального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оцінювання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освітньому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процесі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4. </a:t>
            </a:r>
            <a:r>
              <a:rPr lang="" sz="2599" dirty="0" smtClean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</a:t>
            </a:r>
            <a:r>
              <a:rPr lang="en-US" sz="2599" dirty="0" err="1" smtClean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дійснювати</a:t>
            </a:r>
            <a:r>
              <a:rPr lang="en-US" sz="2599" dirty="0" smtClean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наскрізний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процес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виховання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поєднувати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виховний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процес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із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формуванням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ключових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компетентностей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наскрізних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умінь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акцентувати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увагу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повагу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 smtClean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гідності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прав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і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свобод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людини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морально-етичне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виховання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розвиток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громадянської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свідомості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відповідальності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розвиток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навичок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критичного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мислення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розвиток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навичок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співпраці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командної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роботи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–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формування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здорового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екологічного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способу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життя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5.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Вдосконалювати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професійні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компетентності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роботи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умовах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 smtClean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змішаного</a:t>
            </a:r>
            <a:r>
              <a:rPr lang="en-US" sz="2599" dirty="0" smtClean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навчання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6.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Враховувати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під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час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атестації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моніторингів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педагогічної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діяльності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педагогічних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працівників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відповідність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професійному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стандарту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вчителя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  7.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Забезпечити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реалізацію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Стратегії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розвитку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закладу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 2025-2026 </a:t>
            </a:r>
            <a:r>
              <a:rPr lang="en-US" sz="2599" dirty="0" err="1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н.р</a:t>
            </a:r>
            <a:r>
              <a:rPr lang="en-US" sz="2599" dirty="0">
                <a:solidFill>
                  <a:srgbClr val="112D4E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 rot="-5400000">
            <a:off x="-603389" y="-393167"/>
            <a:ext cx="1699398" cy="1977481"/>
            <a:chOff x="0" y="0"/>
            <a:chExt cx="6985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8270"/>
              <a:ext cx="698500" cy="796261"/>
            </a:xfrm>
            <a:custGeom>
              <a:avLst/>
              <a:gdLst/>
              <a:ahLst/>
              <a:cxnLst/>
              <a:rect l="l" t="t" r="r" b="b"/>
              <a:pathLst>
                <a:path w="698500" h="796261">
                  <a:moveTo>
                    <a:pt x="386474" y="13387"/>
                  </a:moveTo>
                  <a:lnTo>
                    <a:pt x="661276" y="173273"/>
                  </a:lnTo>
                  <a:cubicBezTo>
                    <a:pt x="684322" y="186681"/>
                    <a:pt x="698500" y="211333"/>
                    <a:pt x="698500" y="237995"/>
                  </a:cubicBezTo>
                  <a:lnTo>
                    <a:pt x="698500" y="558265"/>
                  </a:lnTo>
                  <a:cubicBezTo>
                    <a:pt x="698500" y="584927"/>
                    <a:pt x="684322" y="609579"/>
                    <a:pt x="661276" y="622987"/>
                  </a:cubicBezTo>
                  <a:lnTo>
                    <a:pt x="386474" y="782873"/>
                  </a:lnTo>
                  <a:cubicBezTo>
                    <a:pt x="363463" y="796260"/>
                    <a:pt x="335037" y="796260"/>
                    <a:pt x="312026" y="782873"/>
                  </a:cubicBezTo>
                  <a:lnTo>
                    <a:pt x="37224" y="622987"/>
                  </a:lnTo>
                  <a:cubicBezTo>
                    <a:pt x="14178" y="609579"/>
                    <a:pt x="0" y="584927"/>
                    <a:pt x="0" y="558265"/>
                  </a:cubicBezTo>
                  <a:lnTo>
                    <a:pt x="0" y="237995"/>
                  </a:lnTo>
                  <a:cubicBezTo>
                    <a:pt x="0" y="211333"/>
                    <a:pt x="14178" y="186681"/>
                    <a:pt x="37224" y="173273"/>
                  </a:cubicBezTo>
                  <a:lnTo>
                    <a:pt x="312026" y="13387"/>
                  </a:lnTo>
                  <a:cubicBezTo>
                    <a:pt x="335037" y="0"/>
                    <a:pt x="363463" y="0"/>
                    <a:pt x="386474" y="1338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128112" y="182187"/>
            <a:ext cx="727472" cy="846513"/>
            <a:chOff x="0" y="0"/>
            <a:chExt cx="6985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615309" y="10029"/>
            <a:ext cx="1084133" cy="1261537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1089" y="1287934"/>
            <a:ext cx="9962958" cy="7970366"/>
          </a:xfrm>
          <a:custGeom>
            <a:avLst/>
            <a:gdLst/>
            <a:ahLst/>
            <a:cxnLst/>
            <a:rect l="l" t="t" r="r" b="b"/>
            <a:pathLst>
              <a:path w="9962958" h="7970366">
                <a:moveTo>
                  <a:pt x="0" y="0"/>
                </a:moveTo>
                <a:lnTo>
                  <a:pt x="9962957" y="0"/>
                </a:lnTo>
                <a:lnTo>
                  <a:pt x="9962957" y="7970366"/>
                </a:lnTo>
                <a:lnTo>
                  <a:pt x="0" y="79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70" t="-32051" r="-20866" b="-20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08661" y="5273117"/>
            <a:ext cx="5559749" cy="5013883"/>
          </a:xfrm>
          <a:custGeom>
            <a:avLst/>
            <a:gdLst/>
            <a:ahLst/>
            <a:cxnLst/>
            <a:rect l="l" t="t" r="r" b="b"/>
            <a:pathLst>
              <a:path w="5559749" h="5013883">
                <a:moveTo>
                  <a:pt x="0" y="0"/>
                </a:moveTo>
                <a:lnTo>
                  <a:pt x="5559750" y="0"/>
                </a:lnTo>
                <a:lnTo>
                  <a:pt x="5559750" y="5013883"/>
                </a:lnTo>
                <a:lnTo>
                  <a:pt x="0" y="501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2696518" y="0"/>
            <a:ext cx="5591482" cy="5042500"/>
          </a:xfrm>
          <a:custGeom>
            <a:avLst/>
            <a:gdLst/>
            <a:ahLst/>
            <a:cxnLst/>
            <a:rect l="l" t="t" r="r" b="b"/>
            <a:pathLst>
              <a:path w="5591482" h="5042500">
                <a:moveTo>
                  <a:pt x="0" y="0"/>
                </a:moveTo>
                <a:lnTo>
                  <a:pt x="5591482" y="0"/>
                </a:lnTo>
                <a:lnTo>
                  <a:pt x="5591482" y="5042500"/>
                </a:lnTo>
                <a:lnTo>
                  <a:pt x="0" y="504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64983" y="4713485"/>
            <a:ext cx="11271991" cy="13116499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760"/>
              <a:ext cx="698500" cy="803279"/>
            </a:xfrm>
            <a:custGeom>
              <a:avLst/>
              <a:gdLst/>
              <a:ahLst/>
              <a:cxnLst/>
              <a:rect l="l" t="t" r="r" b="b"/>
              <a:pathLst>
                <a:path w="698500" h="803279">
                  <a:moveTo>
                    <a:pt x="370677" y="7707"/>
                  </a:moveTo>
                  <a:lnTo>
                    <a:pt x="677073" y="185973"/>
                  </a:lnTo>
                  <a:cubicBezTo>
                    <a:pt x="690339" y="193692"/>
                    <a:pt x="698500" y="207882"/>
                    <a:pt x="698500" y="223230"/>
                  </a:cubicBezTo>
                  <a:lnTo>
                    <a:pt x="698500" y="580050"/>
                  </a:lnTo>
                  <a:cubicBezTo>
                    <a:pt x="698500" y="595398"/>
                    <a:pt x="690339" y="609588"/>
                    <a:pt x="677073" y="617307"/>
                  </a:cubicBezTo>
                  <a:lnTo>
                    <a:pt x="370677" y="795573"/>
                  </a:lnTo>
                  <a:cubicBezTo>
                    <a:pt x="357432" y="803280"/>
                    <a:pt x="341068" y="803280"/>
                    <a:pt x="327823" y="795573"/>
                  </a:cubicBezTo>
                  <a:lnTo>
                    <a:pt x="21427" y="617307"/>
                  </a:lnTo>
                  <a:cubicBezTo>
                    <a:pt x="8161" y="609588"/>
                    <a:pt x="0" y="595398"/>
                    <a:pt x="0" y="580050"/>
                  </a:cubicBezTo>
                  <a:lnTo>
                    <a:pt x="0" y="223230"/>
                  </a:lnTo>
                  <a:cubicBezTo>
                    <a:pt x="0" y="207882"/>
                    <a:pt x="8161" y="193692"/>
                    <a:pt x="21427" y="185973"/>
                  </a:cubicBezTo>
                  <a:lnTo>
                    <a:pt x="327823" y="7707"/>
                  </a:lnTo>
                  <a:cubicBezTo>
                    <a:pt x="341068" y="0"/>
                    <a:pt x="357432" y="0"/>
                    <a:pt x="370677" y="77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2236539" y="-1537457"/>
            <a:ext cx="6530478" cy="7599102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8217"/>
              <a:ext cx="698500" cy="796367"/>
            </a:xfrm>
            <a:custGeom>
              <a:avLst/>
              <a:gdLst/>
              <a:ahLst/>
              <a:cxnLst/>
              <a:rect l="l" t="t" r="r" b="b"/>
              <a:pathLst>
                <a:path w="698500" h="796367">
                  <a:moveTo>
                    <a:pt x="386235" y="13301"/>
                  </a:moveTo>
                  <a:lnTo>
                    <a:pt x="661515" y="173465"/>
                  </a:lnTo>
                  <a:cubicBezTo>
                    <a:pt x="684413" y="186787"/>
                    <a:pt x="698500" y="211281"/>
                    <a:pt x="698500" y="237772"/>
                  </a:cubicBezTo>
                  <a:lnTo>
                    <a:pt x="698500" y="558594"/>
                  </a:lnTo>
                  <a:cubicBezTo>
                    <a:pt x="698500" y="585085"/>
                    <a:pt x="684413" y="609579"/>
                    <a:pt x="661515" y="622902"/>
                  </a:cubicBezTo>
                  <a:lnTo>
                    <a:pt x="386235" y="783064"/>
                  </a:lnTo>
                  <a:cubicBezTo>
                    <a:pt x="363372" y="796366"/>
                    <a:pt x="335128" y="796366"/>
                    <a:pt x="312265" y="783064"/>
                  </a:cubicBezTo>
                  <a:lnTo>
                    <a:pt x="36985" y="622902"/>
                  </a:lnTo>
                  <a:cubicBezTo>
                    <a:pt x="14087" y="609579"/>
                    <a:pt x="0" y="585085"/>
                    <a:pt x="0" y="558594"/>
                  </a:cubicBezTo>
                  <a:lnTo>
                    <a:pt x="0" y="237772"/>
                  </a:lnTo>
                  <a:cubicBezTo>
                    <a:pt x="0" y="211281"/>
                    <a:pt x="14087" y="186787"/>
                    <a:pt x="36985" y="173465"/>
                  </a:cubicBezTo>
                  <a:lnTo>
                    <a:pt x="312265" y="13301"/>
                  </a:lnTo>
                  <a:cubicBezTo>
                    <a:pt x="335128" y="0"/>
                    <a:pt x="363372" y="0"/>
                    <a:pt x="386235" y="13301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326426" y="2491145"/>
            <a:ext cx="6975008" cy="599414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673" y="0"/>
              <a:ext cx="797454" cy="698500"/>
            </a:xfrm>
            <a:custGeom>
              <a:avLst/>
              <a:gdLst/>
              <a:ahLst/>
              <a:cxnLst/>
              <a:rect l="l" t="t" r="r" b="b"/>
              <a:pathLst>
                <a:path w="797454" h="698500">
                  <a:moveTo>
                    <a:pt x="785032" y="383788"/>
                  </a:moveTo>
                  <a:lnTo>
                    <a:pt x="622022" y="663962"/>
                  </a:lnTo>
                  <a:cubicBezTo>
                    <a:pt x="609581" y="685345"/>
                    <a:pt x="586708" y="698500"/>
                    <a:pt x="561969" y="698500"/>
                  </a:cubicBezTo>
                  <a:lnTo>
                    <a:pt x="235485" y="698500"/>
                  </a:lnTo>
                  <a:cubicBezTo>
                    <a:pt x="210746" y="698500"/>
                    <a:pt x="187873" y="685345"/>
                    <a:pt x="175432" y="663962"/>
                  </a:cubicBezTo>
                  <a:lnTo>
                    <a:pt x="12422" y="383788"/>
                  </a:lnTo>
                  <a:cubicBezTo>
                    <a:pt x="0" y="362438"/>
                    <a:pt x="0" y="336062"/>
                    <a:pt x="12422" y="314712"/>
                  </a:cubicBezTo>
                  <a:lnTo>
                    <a:pt x="175432" y="34538"/>
                  </a:lnTo>
                  <a:cubicBezTo>
                    <a:pt x="187873" y="13155"/>
                    <a:pt x="210746" y="0"/>
                    <a:pt x="235485" y="0"/>
                  </a:cubicBezTo>
                  <a:lnTo>
                    <a:pt x="561969" y="0"/>
                  </a:lnTo>
                  <a:cubicBezTo>
                    <a:pt x="586708" y="0"/>
                    <a:pt x="609581" y="13155"/>
                    <a:pt x="622022" y="34538"/>
                  </a:cubicBezTo>
                  <a:lnTo>
                    <a:pt x="785032" y="314712"/>
                  </a:lnTo>
                  <a:cubicBezTo>
                    <a:pt x="797454" y="336062"/>
                    <a:pt x="797454" y="362438"/>
                    <a:pt x="785032" y="38378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4F4F4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-707248" y="1630735"/>
            <a:ext cx="7990285" cy="7261171"/>
          </a:xfrm>
          <a:custGeom>
            <a:avLst/>
            <a:gdLst/>
            <a:ahLst/>
            <a:cxnLst/>
            <a:rect l="l" t="t" r="r" b="b"/>
            <a:pathLst>
              <a:path w="7990285" h="7261171">
                <a:moveTo>
                  <a:pt x="0" y="0"/>
                </a:moveTo>
                <a:lnTo>
                  <a:pt x="7990285" y="0"/>
                </a:lnTo>
                <a:lnTo>
                  <a:pt x="7990285" y="7261171"/>
                </a:lnTo>
                <a:lnTo>
                  <a:pt x="0" y="7261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120744" y="7220467"/>
            <a:ext cx="6750092" cy="7854652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9274"/>
              <a:ext cx="698500" cy="794252"/>
            </a:xfrm>
            <a:custGeom>
              <a:avLst/>
              <a:gdLst/>
              <a:ahLst/>
              <a:cxnLst/>
              <a:rect l="l" t="t" r="r" b="b"/>
              <a:pathLst>
                <a:path w="698500" h="794252">
                  <a:moveTo>
                    <a:pt x="390995" y="15014"/>
                  </a:moveTo>
                  <a:lnTo>
                    <a:pt x="656755" y="169638"/>
                  </a:lnTo>
                  <a:cubicBezTo>
                    <a:pt x="682600" y="184675"/>
                    <a:pt x="698500" y="212321"/>
                    <a:pt x="698500" y="242223"/>
                  </a:cubicBezTo>
                  <a:lnTo>
                    <a:pt x="698500" y="552029"/>
                  </a:lnTo>
                  <a:cubicBezTo>
                    <a:pt x="698500" y="581931"/>
                    <a:pt x="682600" y="609577"/>
                    <a:pt x="656755" y="624614"/>
                  </a:cubicBezTo>
                  <a:lnTo>
                    <a:pt x="390995" y="779238"/>
                  </a:lnTo>
                  <a:cubicBezTo>
                    <a:pt x="365190" y="794252"/>
                    <a:pt x="333310" y="794252"/>
                    <a:pt x="307505" y="779238"/>
                  </a:cubicBezTo>
                  <a:lnTo>
                    <a:pt x="41745" y="624614"/>
                  </a:lnTo>
                  <a:cubicBezTo>
                    <a:pt x="15900" y="609577"/>
                    <a:pt x="0" y="581931"/>
                    <a:pt x="0" y="552029"/>
                  </a:cubicBezTo>
                  <a:lnTo>
                    <a:pt x="0" y="242223"/>
                  </a:lnTo>
                  <a:cubicBezTo>
                    <a:pt x="0" y="212321"/>
                    <a:pt x="15900" y="184675"/>
                    <a:pt x="41745" y="169638"/>
                  </a:cubicBezTo>
                  <a:lnTo>
                    <a:pt x="307505" y="15014"/>
                  </a:lnTo>
                  <a:cubicBezTo>
                    <a:pt x="333310" y="0"/>
                    <a:pt x="365190" y="0"/>
                    <a:pt x="390995" y="1501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1647" y="2808588"/>
            <a:ext cx="4432915" cy="5158301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2105"/>
              <a:ext cx="698500" cy="788591"/>
            </a:xfrm>
            <a:custGeom>
              <a:avLst/>
              <a:gdLst/>
              <a:ahLst/>
              <a:cxnLst/>
              <a:rect l="l" t="t" r="r" b="b"/>
              <a:pathLst>
                <a:path w="698500" h="788591">
                  <a:moveTo>
                    <a:pt x="403735" y="19596"/>
                  </a:moveTo>
                  <a:lnTo>
                    <a:pt x="644015" y="159394"/>
                  </a:lnTo>
                  <a:cubicBezTo>
                    <a:pt x="677748" y="179021"/>
                    <a:pt x="698500" y="215104"/>
                    <a:pt x="698500" y="254131"/>
                  </a:cubicBezTo>
                  <a:lnTo>
                    <a:pt x="698500" y="534459"/>
                  </a:lnTo>
                  <a:cubicBezTo>
                    <a:pt x="698500" y="573486"/>
                    <a:pt x="677748" y="609569"/>
                    <a:pt x="644015" y="629196"/>
                  </a:cubicBezTo>
                  <a:lnTo>
                    <a:pt x="403735" y="768994"/>
                  </a:lnTo>
                  <a:cubicBezTo>
                    <a:pt x="370055" y="788590"/>
                    <a:pt x="328445" y="788590"/>
                    <a:pt x="294765" y="768994"/>
                  </a:cubicBezTo>
                  <a:lnTo>
                    <a:pt x="54485" y="629196"/>
                  </a:lnTo>
                  <a:cubicBezTo>
                    <a:pt x="20752" y="609569"/>
                    <a:pt x="0" y="573486"/>
                    <a:pt x="0" y="534459"/>
                  </a:cubicBezTo>
                  <a:lnTo>
                    <a:pt x="0" y="254131"/>
                  </a:lnTo>
                  <a:cubicBezTo>
                    <a:pt x="0" y="215104"/>
                    <a:pt x="20752" y="179021"/>
                    <a:pt x="54485" y="159394"/>
                  </a:cubicBezTo>
                  <a:lnTo>
                    <a:pt x="294765" y="19596"/>
                  </a:lnTo>
                  <a:cubicBezTo>
                    <a:pt x="328445" y="0"/>
                    <a:pt x="370055" y="0"/>
                    <a:pt x="403735" y="1959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1252837" y="635410"/>
            <a:ext cx="1084133" cy="1261537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31168" y="842922"/>
            <a:ext cx="727472" cy="846513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5521462" y="2642755"/>
            <a:ext cx="5515419" cy="5156917"/>
          </a:xfrm>
          <a:custGeom>
            <a:avLst/>
            <a:gdLst/>
            <a:ahLst/>
            <a:cxnLst/>
            <a:rect l="l" t="t" r="r" b="b"/>
            <a:pathLst>
              <a:path w="5515419" h="5156917">
                <a:moveTo>
                  <a:pt x="0" y="0"/>
                </a:moveTo>
                <a:lnTo>
                  <a:pt x="5515419" y="0"/>
                </a:lnTo>
                <a:lnTo>
                  <a:pt x="5515419" y="5156917"/>
                </a:lnTo>
                <a:lnTo>
                  <a:pt x="0" y="5156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136736" y="1860480"/>
            <a:ext cx="675571" cy="622370"/>
          </a:xfrm>
          <a:custGeom>
            <a:avLst/>
            <a:gdLst/>
            <a:ahLst/>
            <a:cxnLst/>
            <a:rect l="l" t="t" r="r" b="b"/>
            <a:pathLst>
              <a:path w="675571" h="622370">
                <a:moveTo>
                  <a:pt x="0" y="0"/>
                </a:moveTo>
                <a:lnTo>
                  <a:pt x="675571" y="0"/>
                </a:lnTo>
                <a:lnTo>
                  <a:pt x="675571" y="622370"/>
                </a:lnTo>
                <a:lnTo>
                  <a:pt x="0" y="6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641977" y="-35278"/>
            <a:ext cx="11381286" cy="187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7"/>
              </a:lnSpc>
            </a:pPr>
            <a:r>
              <a:rPr lang="en-US" sz="6793" b="1" spc="-169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Внутрішня система</a:t>
            </a:r>
          </a:p>
          <a:p>
            <a:pPr marL="0" lvl="0" indent="0" algn="ctr">
              <a:lnSpc>
                <a:spcPts val="7337"/>
              </a:lnSpc>
            </a:pPr>
            <a:r>
              <a:rPr lang="en-US" sz="6793" b="1" spc="-169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забезпечення якості освіти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18335" y="6553770"/>
            <a:ext cx="509329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Розвиток кадрового потенціалу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493293" y="8264672"/>
            <a:ext cx="887351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Дотримання прозорості та інформаційної відкритості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73924" y="3843154"/>
            <a:ext cx="654789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Створення інклюзивного освітнього середовища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32620" y="5095875"/>
            <a:ext cx="660242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Проведення</a:t>
            </a:r>
            <a:r>
              <a:rPr lang="en-US" sz="2499" b="1" dirty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анти</a:t>
            </a:r>
            <a:r>
              <a:rPr lang="" sz="2499" b="1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насильницьк</a:t>
            </a:r>
            <a:r>
              <a:rPr lang="en-US" sz="2499" b="1" dirty="0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о</a:t>
            </a:r>
            <a:r>
              <a:rPr lang="" sz="2499" b="1" dirty="0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ї</a:t>
            </a:r>
            <a:r>
              <a:rPr lang="en-US" sz="2499" b="1" dirty="0" smtClean="0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99" b="1" dirty="0" err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кампанії</a:t>
            </a:r>
            <a:endParaRPr lang="en-US" sz="2499" b="1" dirty="0">
              <a:solidFill>
                <a:srgbClr val="112D4E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698391" y="2627128"/>
            <a:ext cx="553318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Профілізація старшої школи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10175" y="2027869"/>
            <a:ext cx="935663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Створення безпечного освітнього середовища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51385" y="7377396"/>
            <a:ext cx="823551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Проведення моніторингових досліджень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32620" y="3239903"/>
            <a:ext cx="622961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Використання інформаційних систем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55587" y="9090023"/>
            <a:ext cx="886683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Дотримання критеріїв оцінювання здобувачів освіти та педагогічної діяльності працівників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45224" y="5826695"/>
            <a:ext cx="820440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12D4E"/>
                </a:solidFill>
                <a:latin typeface="Lora Bold"/>
                <a:ea typeface="Lora Bold"/>
                <a:cs typeface="Lora Bold"/>
                <a:sym typeface="Lora Bold"/>
              </a:rPr>
              <a:t>Дотримання академічної доброчесності</a:t>
            </a:r>
          </a:p>
        </p:txBody>
      </p:sp>
      <p:sp>
        <p:nvSpPr>
          <p:cNvPr id="36" name="Freeform 36"/>
          <p:cNvSpPr/>
          <p:nvPr/>
        </p:nvSpPr>
        <p:spPr>
          <a:xfrm>
            <a:off x="10486871" y="2456633"/>
            <a:ext cx="643441" cy="592770"/>
          </a:xfrm>
          <a:custGeom>
            <a:avLst/>
            <a:gdLst/>
            <a:ahLst/>
            <a:cxnLst/>
            <a:rect l="l" t="t" r="r" b="b"/>
            <a:pathLst>
              <a:path w="643441" h="592770">
                <a:moveTo>
                  <a:pt x="0" y="0"/>
                </a:moveTo>
                <a:lnTo>
                  <a:pt x="643441" y="0"/>
                </a:lnTo>
                <a:lnTo>
                  <a:pt x="643441" y="592770"/>
                </a:lnTo>
                <a:lnTo>
                  <a:pt x="0" y="59277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699581" y="3167246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9"/>
                </a:lnTo>
                <a:lnTo>
                  <a:pt x="0" y="54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178186" y="3712145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8"/>
                </a:lnTo>
                <a:lnTo>
                  <a:pt x="0" y="5448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130312" y="4973252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8"/>
                </a:lnTo>
                <a:lnTo>
                  <a:pt x="0" y="5448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741143" y="5756275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9"/>
                </a:lnTo>
                <a:lnTo>
                  <a:pt x="0" y="54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445404" y="6365773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8"/>
                </a:lnTo>
                <a:lnTo>
                  <a:pt x="0" y="5448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853927" y="7254773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9"/>
                </a:lnTo>
                <a:lnTo>
                  <a:pt x="0" y="54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136736" y="8142049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7" y="0"/>
                </a:lnTo>
                <a:lnTo>
                  <a:pt x="591477" y="544898"/>
                </a:lnTo>
                <a:lnTo>
                  <a:pt x="0" y="5448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747669" y="8975723"/>
            <a:ext cx="591477" cy="544898"/>
          </a:xfrm>
          <a:custGeom>
            <a:avLst/>
            <a:gdLst/>
            <a:ahLst/>
            <a:cxnLst/>
            <a:rect l="l" t="t" r="r" b="b"/>
            <a:pathLst>
              <a:path w="591477" h="544898">
                <a:moveTo>
                  <a:pt x="0" y="0"/>
                </a:moveTo>
                <a:lnTo>
                  <a:pt x="591478" y="0"/>
                </a:lnTo>
                <a:lnTo>
                  <a:pt x="591478" y="544898"/>
                </a:lnTo>
                <a:lnTo>
                  <a:pt x="0" y="5448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5" name="Рисунок 44" descr="C:\Users\USER\Desktop\434381090_1512013496046528_7683155337912920415_n.jpg"/>
          <p:cNvPicPr/>
          <p:nvPr/>
        </p:nvPicPr>
        <p:blipFill>
          <a:blip r:embed="rId9"/>
          <a:srcRect r="6582" b="8881"/>
          <a:stretch>
            <a:fillRect/>
          </a:stretch>
        </p:blipFill>
        <p:spPr bwMode="auto">
          <a:xfrm>
            <a:off x="-928758" y="3929054"/>
            <a:ext cx="6312848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77385" cy="403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8170" y="1308772"/>
            <a:ext cx="8439567" cy="7669456"/>
          </a:xfrm>
          <a:custGeom>
            <a:avLst/>
            <a:gdLst/>
            <a:ahLst/>
            <a:cxnLst/>
            <a:rect l="l" t="t" r="r" b="b"/>
            <a:pathLst>
              <a:path w="8439567" h="7669456">
                <a:moveTo>
                  <a:pt x="0" y="0"/>
                </a:moveTo>
                <a:lnTo>
                  <a:pt x="8439567" y="0"/>
                </a:lnTo>
                <a:lnTo>
                  <a:pt x="8439567" y="7669456"/>
                </a:lnTo>
                <a:lnTo>
                  <a:pt x="0" y="7669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10316" y="2017405"/>
            <a:ext cx="7275275" cy="625219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926" y="0"/>
              <a:ext cx="800948" cy="698500"/>
            </a:xfrm>
            <a:custGeom>
              <a:avLst/>
              <a:gdLst/>
              <a:ahLst/>
              <a:cxnLst/>
              <a:rect l="l" t="t" r="r" b="b"/>
              <a:pathLst>
                <a:path w="800948" h="698500">
                  <a:moveTo>
                    <a:pt x="791355" y="375924"/>
                  </a:moveTo>
                  <a:lnTo>
                    <a:pt x="619193" y="671826"/>
                  </a:lnTo>
                  <a:cubicBezTo>
                    <a:pt x="609585" y="688340"/>
                    <a:pt x="591920" y="698500"/>
                    <a:pt x="572814" y="698500"/>
                  </a:cubicBezTo>
                  <a:lnTo>
                    <a:pt x="228134" y="698500"/>
                  </a:lnTo>
                  <a:cubicBezTo>
                    <a:pt x="209028" y="698500"/>
                    <a:pt x="191363" y="688340"/>
                    <a:pt x="181755" y="671826"/>
                  </a:cubicBezTo>
                  <a:lnTo>
                    <a:pt x="9593" y="375924"/>
                  </a:lnTo>
                  <a:cubicBezTo>
                    <a:pt x="0" y="359435"/>
                    <a:pt x="0" y="339065"/>
                    <a:pt x="9593" y="322576"/>
                  </a:cubicBezTo>
                  <a:lnTo>
                    <a:pt x="181755" y="26674"/>
                  </a:lnTo>
                  <a:cubicBezTo>
                    <a:pt x="191363" y="10159"/>
                    <a:pt x="209028" y="0"/>
                    <a:pt x="228134" y="0"/>
                  </a:cubicBezTo>
                  <a:lnTo>
                    <a:pt x="572814" y="0"/>
                  </a:lnTo>
                  <a:cubicBezTo>
                    <a:pt x="591920" y="0"/>
                    <a:pt x="609585" y="10159"/>
                    <a:pt x="619193" y="26674"/>
                  </a:cubicBezTo>
                  <a:lnTo>
                    <a:pt x="791355" y="322576"/>
                  </a:lnTo>
                  <a:cubicBezTo>
                    <a:pt x="800948" y="339065"/>
                    <a:pt x="800948" y="359435"/>
                    <a:pt x="791355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1542995" y="5137302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6"/>
                </a:lnTo>
                <a:lnTo>
                  <a:pt x="8228260" y="8241996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9490515" y="3794991"/>
            <a:ext cx="8120923" cy="0"/>
          </a:xfrm>
          <a:prstGeom prst="line">
            <a:avLst/>
          </a:prstGeom>
          <a:ln w="381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9029543" y="3590293"/>
            <a:ext cx="476388" cy="409396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17" name="Freeform 17"/>
            <p:cNvSpPr/>
            <p:nvPr/>
          </p:nvSpPr>
          <p:spPr>
            <a:xfrm>
              <a:off x="9590" y="0"/>
              <a:ext cx="3015153" cy="337425"/>
            </a:xfrm>
            <a:custGeom>
              <a:avLst/>
              <a:gdLst/>
              <a:ahLst/>
              <a:cxnLst/>
              <a:rect l="l" t="t" r="r" b="b"/>
              <a:pathLst>
                <a:path w="3015153" h="337425">
                  <a:moveTo>
                    <a:pt x="217129" y="0"/>
                  </a:moveTo>
                  <a:lnTo>
                    <a:pt x="3001224" y="0"/>
                  </a:lnTo>
                  <a:cubicBezTo>
                    <a:pt x="3006016" y="0"/>
                    <a:pt x="3010438" y="2580"/>
                    <a:pt x="3012795" y="6752"/>
                  </a:cubicBezTo>
                  <a:cubicBezTo>
                    <a:pt x="3015153" y="10924"/>
                    <a:pt x="3015083" y="16043"/>
                    <a:pt x="3012610" y="20148"/>
                  </a:cubicBezTo>
                  <a:lnTo>
                    <a:pt x="2833677" y="317277"/>
                  </a:lnTo>
                  <a:cubicBezTo>
                    <a:pt x="2826148" y="329780"/>
                    <a:pt x="2812619" y="337425"/>
                    <a:pt x="2798024" y="337425"/>
                  </a:cubicBezTo>
                  <a:lnTo>
                    <a:pt x="13929" y="337425"/>
                  </a:lnTo>
                  <a:cubicBezTo>
                    <a:pt x="9137" y="337425"/>
                    <a:pt x="4716" y="334846"/>
                    <a:pt x="2358" y="330673"/>
                  </a:cubicBezTo>
                  <a:cubicBezTo>
                    <a:pt x="0" y="326501"/>
                    <a:pt x="71" y="321383"/>
                    <a:pt x="2543" y="317277"/>
                  </a:cubicBezTo>
                  <a:lnTo>
                    <a:pt x="181477" y="20148"/>
                  </a:lnTo>
                  <a:cubicBezTo>
                    <a:pt x="189006" y="7645"/>
                    <a:pt x="202534" y="0"/>
                    <a:pt x="21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2831134" cy="37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685591" y="4798725"/>
            <a:ext cx="9077851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3"/>
              </a:lnSpc>
            </a:pP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Освітній</a:t>
            </a:r>
            <a:r>
              <a:rPr lang="en-US" sz="2695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процес</a:t>
            </a:r>
            <a:r>
              <a:rPr lang="en-US" sz="2695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lang="" sz="2695" b="1" dirty="0" smtClea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3773"/>
              </a:lnSpc>
            </a:pPr>
            <a:r>
              <a:rPr lang="" sz="2695" b="1" dirty="0" smtClean="0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</a:rPr>
              <a:t>Несолонського ліцею Брониківської сільської ради</a:t>
            </a:r>
            <a:r>
              <a:rPr lang="" sz="2695" dirty="0" smtClean="0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b="1" dirty="0" err="1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розпочався</a:t>
            </a:r>
            <a:r>
              <a:rPr lang="en-US" sz="2695" b="1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endParaRPr lang="en-US" sz="2695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773"/>
              </a:lnSpc>
            </a:pPr>
            <a:r>
              <a:rPr lang="ru-RU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</a:t>
            </a:r>
            <a:r>
              <a:rPr lang="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02.09.</a:t>
            </a:r>
            <a:r>
              <a:rPr lang="en-US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2024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року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тривав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30.05.</a:t>
            </a:r>
            <a:r>
              <a:rPr lang="en-US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2025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року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</a:p>
          <a:p>
            <a:pPr algn="l">
              <a:lnSpc>
                <a:spcPts val="3773"/>
              </a:lnSpc>
            </a:pP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b="1" dirty="0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І </a:t>
            </a:r>
            <a:r>
              <a:rPr lang="en-US" sz="2695" b="1" dirty="0" err="1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семестр</a:t>
            </a:r>
            <a:r>
              <a:rPr lang="en-US" sz="2695" b="1" dirty="0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 </a:t>
            </a:r>
            <a:r>
              <a:rPr lang="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02.09.2024</a:t>
            </a:r>
            <a:r>
              <a:rPr lang="en-US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21.12.</a:t>
            </a:r>
            <a:r>
              <a:rPr lang="en-US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2024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algn="l">
              <a:lnSpc>
                <a:spcPts val="3773"/>
              </a:lnSpc>
              <a:spcBef>
                <a:spcPct val="0"/>
              </a:spcBef>
            </a:pP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b="1" dirty="0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ІІ </a:t>
            </a:r>
            <a:r>
              <a:rPr lang="en-US" sz="2695" b="1" dirty="0" err="1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семестр</a:t>
            </a:r>
            <a:r>
              <a:rPr lang="en-US" sz="2695" b="1" dirty="0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 </a:t>
            </a:r>
            <a:r>
              <a:rPr lang="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13.01.2025</a:t>
            </a:r>
            <a:r>
              <a:rPr lang="en-US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30.05.</a:t>
            </a:r>
            <a:r>
              <a:rPr lang="en-US" sz="2695" dirty="0" smtClea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2025 </a:t>
            </a:r>
            <a:r>
              <a:rPr lang="en-US" sz="2695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року</a:t>
            </a:r>
            <a:r>
              <a:rPr lang="en-US" sz="269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l">
              <a:lnSpc>
                <a:spcPts val="3773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Freeform 27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9115734" y="1593088"/>
            <a:ext cx="8647708" cy="145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F48924"/>
                </a:solidFill>
                <a:latin typeface="Lora Bold"/>
                <a:ea typeface="Lora Bold"/>
                <a:cs typeface="Lora Bold"/>
                <a:sym typeface="Lora Bold"/>
              </a:rPr>
              <a:t>РОЗДІЛ І. </a:t>
            </a:r>
          </a:p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F48924"/>
                </a:solidFill>
                <a:latin typeface="Lora Bold"/>
                <a:ea typeface="Lora Bold"/>
                <a:cs typeface="Lora Bold"/>
                <a:sym typeface="Lora Bold"/>
              </a:rPr>
              <a:t>ОСВІТНЄ СЕРЕДОВИЩЕ ЛІЦЕЮ</a:t>
            </a: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8"/>
          <a:srcRect t="14439" r="10962" b="13368"/>
          <a:stretch>
            <a:fillRect/>
          </a:stretch>
        </p:blipFill>
        <p:spPr bwMode="auto">
          <a:xfrm>
            <a:off x="2643142" y="2428856"/>
            <a:ext cx="4933984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398" y="3643302"/>
            <a:ext cx="3429051" cy="4572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9383" y="193856"/>
            <a:ext cx="12679362" cy="1280159"/>
            <a:chOff x="0" y="0"/>
            <a:chExt cx="7084818" cy="715311"/>
          </a:xfrm>
        </p:grpSpPr>
        <p:sp>
          <p:nvSpPr>
            <p:cNvPr id="3" name="Freeform 3"/>
            <p:cNvSpPr/>
            <p:nvPr/>
          </p:nvSpPr>
          <p:spPr>
            <a:xfrm>
              <a:off x="2547" y="0"/>
              <a:ext cx="7079725" cy="715311"/>
            </a:xfrm>
            <a:custGeom>
              <a:avLst/>
              <a:gdLst/>
              <a:ahLst/>
              <a:cxnLst/>
              <a:rect l="l" t="t" r="r" b="b"/>
              <a:pathLst>
                <a:path w="7079725" h="715311">
                  <a:moveTo>
                    <a:pt x="6866859" y="0"/>
                  </a:moveTo>
                  <a:lnTo>
                    <a:pt x="9665" y="0"/>
                  </a:lnTo>
                  <a:cubicBezTo>
                    <a:pt x="6772" y="0"/>
                    <a:pt x="4047" y="1357"/>
                    <a:pt x="2304" y="3665"/>
                  </a:cubicBezTo>
                  <a:cubicBezTo>
                    <a:pt x="560" y="5972"/>
                    <a:pt x="0" y="8965"/>
                    <a:pt x="790" y="11747"/>
                  </a:cubicBezTo>
                  <a:lnTo>
                    <a:pt x="197316" y="703564"/>
                  </a:lnTo>
                  <a:cubicBezTo>
                    <a:pt x="199291" y="710515"/>
                    <a:pt x="205639" y="715311"/>
                    <a:pt x="212865" y="715311"/>
                  </a:cubicBezTo>
                  <a:lnTo>
                    <a:pt x="7070059" y="715311"/>
                  </a:lnTo>
                  <a:cubicBezTo>
                    <a:pt x="7072951" y="715311"/>
                    <a:pt x="7075677" y="713955"/>
                    <a:pt x="7077420" y="711647"/>
                  </a:cubicBezTo>
                  <a:cubicBezTo>
                    <a:pt x="7079164" y="709339"/>
                    <a:pt x="7079725" y="706347"/>
                    <a:pt x="7078934" y="703564"/>
                  </a:cubicBezTo>
                  <a:lnTo>
                    <a:pt x="6882408" y="11747"/>
                  </a:lnTo>
                  <a:cubicBezTo>
                    <a:pt x="6880434" y="4796"/>
                    <a:pt x="6874085" y="0"/>
                    <a:pt x="68668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6881618" cy="772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94792" y="5143500"/>
            <a:ext cx="5728640" cy="3843083"/>
          </a:xfrm>
          <a:custGeom>
            <a:avLst/>
            <a:gdLst/>
            <a:ahLst/>
            <a:cxnLst/>
            <a:rect l="l" t="t" r="r" b="b"/>
            <a:pathLst>
              <a:path w="5728640" h="3843083">
                <a:moveTo>
                  <a:pt x="0" y="0"/>
                </a:moveTo>
                <a:lnTo>
                  <a:pt x="5728640" y="0"/>
                </a:lnTo>
                <a:lnTo>
                  <a:pt x="5728640" y="3843083"/>
                </a:lnTo>
                <a:lnTo>
                  <a:pt x="0" y="3843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9891" y="1603138"/>
            <a:ext cx="5728640" cy="3843083"/>
          </a:xfrm>
          <a:custGeom>
            <a:avLst/>
            <a:gdLst/>
            <a:ahLst/>
            <a:cxnLst/>
            <a:rect l="l" t="t" r="r" b="b"/>
            <a:pathLst>
              <a:path w="5728640" h="3843083">
                <a:moveTo>
                  <a:pt x="0" y="0"/>
                </a:moveTo>
                <a:lnTo>
                  <a:pt x="5728640" y="0"/>
                </a:lnTo>
                <a:lnTo>
                  <a:pt x="5728640" y="3843082"/>
                </a:lnTo>
                <a:lnTo>
                  <a:pt x="0" y="384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86550" y="6251901"/>
            <a:ext cx="5145123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Учасники освітнього процесу ознайомлені з місцем розташування найпростішого укриття та правилами поведінки під час евакуації й в укритті.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19979" y="1653048"/>
            <a:ext cx="2875696" cy="3656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 закладі освіти, на території  та в найпростішому укритті заздалегідь розміщені всі покажчики напрямку руху для швидкого та безпечного проведення евакуаційних заходів учасників освітнього процесу.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97644" y="1843660"/>
            <a:ext cx="5486838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Учасники освітнього процесу заздалегідь вміють виконувати заходи щодо «Інструкцій закладу освіти, які передбачені на випадок отримання сигналу повітряної тривоги». Адміністрацією за участю класоводів та класних керівників ще у вересні 2024 року були проведені відповідні інструктажі та навчальні проходження шляхом евакуації до найпростішого укриття.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18702" y="5356398"/>
            <a:ext cx="7081685" cy="4750778"/>
          </a:xfrm>
          <a:custGeom>
            <a:avLst/>
            <a:gdLst/>
            <a:ahLst/>
            <a:cxnLst/>
            <a:rect l="l" t="t" r="r" b="b"/>
            <a:pathLst>
              <a:path w="7081685" h="4750778">
                <a:moveTo>
                  <a:pt x="0" y="0"/>
                </a:moveTo>
                <a:lnTo>
                  <a:pt x="7081685" y="0"/>
                </a:lnTo>
                <a:lnTo>
                  <a:pt x="7081685" y="4750778"/>
                </a:lnTo>
                <a:lnTo>
                  <a:pt x="0" y="4750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715504" y="6074870"/>
            <a:ext cx="628654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Адміністрацією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визначені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відповідальні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особи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з-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поміж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працівників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закладу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освіти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які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оголошують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сигнал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«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повітряної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тривоги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», </a:t>
            </a:r>
            <a:r>
              <a:rPr lang="en-US" sz="18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допомагають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супроводжувати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учасників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освітнього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процесу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під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час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евакуації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укриття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перевіряють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всі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приміщення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територію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наявність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присутніх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учнів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межами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захисної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споруди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допомагають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" sz="1899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</a:t>
            </a:r>
            <a:r>
              <a:rPr lang="en-US" sz="1899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чителям</a:t>
            </a:r>
            <a:r>
              <a:rPr lang="en-US" sz="1899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в </a:t>
            </a:r>
            <a:r>
              <a:rPr lang="en-US" sz="1899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укритті</a:t>
            </a:r>
            <a:r>
              <a:rPr lang="en-US" sz="1899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6262552" y="1691148"/>
            <a:ext cx="5728640" cy="3843083"/>
          </a:xfrm>
          <a:custGeom>
            <a:avLst/>
            <a:gdLst/>
            <a:ahLst/>
            <a:cxnLst/>
            <a:rect l="l" t="t" r="r" b="b"/>
            <a:pathLst>
              <a:path w="5728640" h="3843083">
                <a:moveTo>
                  <a:pt x="0" y="0"/>
                </a:moveTo>
                <a:lnTo>
                  <a:pt x="5728641" y="0"/>
                </a:lnTo>
                <a:lnTo>
                  <a:pt x="5728641" y="3843083"/>
                </a:lnTo>
                <a:lnTo>
                  <a:pt x="0" y="3843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1516183" y="1942950"/>
            <a:ext cx="4643723" cy="3115262"/>
          </a:xfrm>
          <a:custGeom>
            <a:avLst/>
            <a:gdLst/>
            <a:ahLst/>
            <a:cxnLst/>
            <a:rect l="l" t="t" r="r" b="b"/>
            <a:pathLst>
              <a:path w="4643723" h="3115262">
                <a:moveTo>
                  <a:pt x="0" y="0"/>
                </a:moveTo>
                <a:lnTo>
                  <a:pt x="4643723" y="0"/>
                </a:lnTo>
                <a:lnTo>
                  <a:pt x="4643723" y="3115261"/>
                </a:lnTo>
                <a:lnTo>
                  <a:pt x="0" y="3115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63798" y="7731787"/>
            <a:ext cx="6761442" cy="2741201"/>
          </a:xfrm>
          <a:custGeom>
            <a:avLst/>
            <a:gdLst/>
            <a:ahLst/>
            <a:cxnLst/>
            <a:rect l="l" t="t" r="r" b="b"/>
            <a:pathLst>
              <a:path w="6761442" h="2741201">
                <a:moveTo>
                  <a:pt x="0" y="0"/>
                </a:moveTo>
                <a:lnTo>
                  <a:pt x="6761442" y="0"/>
                </a:lnTo>
                <a:lnTo>
                  <a:pt x="6761442" y="2741201"/>
                </a:lnTo>
                <a:lnTo>
                  <a:pt x="0" y="2741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79417" y="507364"/>
            <a:ext cx="8187135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2F5F98"/>
                </a:solidFill>
                <a:latin typeface="Lora Bold"/>
                <a:ea typeface="Lora Bold"/>
                <a:cs typeface="Lora Bold"/>
                <a:sym typeface="Lora Bold"/>
              </a:rPr>
              <a:t>Освітній процес в умовах воєнного стану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126" y="2428856"/>
            <a:ext cx="5429288" cy="2147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" sz="2400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У</a:t>
            </a:r>
            <a:r>
              <a:rPr lang="en-US" sz="2400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ЗЗСО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основі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алгоритмів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ДСНС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рекомендацій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МОН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щодо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дій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разі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повітряної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тривоги</a:t>
            </a:r>
            <a:r>
              <a:rPr lang="en-US" sz="2400" dirty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dirty="0" err="1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розроблен</a:t>
            </a:r>
            <a:r>
              <a:rPr lang="" sz="240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о</a:t>
            </a:r>
            <a:r>
              <a:rPr lang="" sz="2400" dirty="0" smtClean="0">
                <a:solidFill>
                  <a:srgbClr val="000D80"/>
                </a:solidFill>
                <a:latin typeface="Lora"/>
                <a:ea typeface="Lora"/>
                <a:cs typeface="Lora"/>
                <a:sym typeface="Lora"/>
              </a:rPr>
              <a:t> алгоритм дій</a:t>
            </a:r>
            <a:endParaRPr lang="en-US" sz="2400" dirty="0">
              <a:solidFill>
                <a:srgbClr val="000D8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" name="Freeform 17"/>
          <p:cNvSpPr/>
          <p:nvPr/>
        </p:nvSpPr>
        <p:spPr>
          <a:xfrm rot="-10800000">
            <a:off x="11526558" y="0"/>
            <a:ext cx="6761442" cy="2741201"/>
          </a:xfrm>
          <a:custGeom>
            <a:avLst/>
            <a:gdLst/>
            <a:ahLst/>
            <a:cxnLst/>
            <a:rect l="l" t="t" r="r" b="b"/>
            <a:pathLst>
              <a:path w="6761442" h="2741201">
                <a:moveTo>
                  <a:pt x="0" y="0"/>
                </a:moveTo>
                <a:lnTo>
                  <a:pt x="6761442" y="0"/>
                </a:lnTo>
                <a:lnTo>
                  <a:pt x="6761442" y="2741201"/>
                </a:lnTo>
                <a:lnTo>
                  <a:pt x="0" y="2741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836" y="361023"/>
            <a:ext cx="17570374" cy="1086135"/>
            <a:chOff x="0" y="0"/>
            <a:chExt cx="9861479" cy="609600"/>
          </a:xfrm>
        </p:grpSpPr>
        <p:sp>
          <p:nvSpPr>
            <p:cNvPr id="3" name="Freeform 3"/>
            <p:cNvSpPr/>
            <p:nvPr/>
          </p:nvSpPr>
          <p:spPr>
            <a:xfrm>
              <a:off x="2141" y="0"/>
              <a:ext cx="9857197" cy="609600"/>
            </a:xfrm>
            <a:custGeom>
              <a:avLst/>
              <a:gdLst/>
              <a:ahLst/>
              <a:cxnLst/>
              <a:rect l="l" t="t" r="r" b="b"/>
              <a:pathLst>
                <a:path w="9857197" h="609600">
                  <a:moveTo>
                    <a:pt x="9647325" y="0"/>
                  </a:moveTo>
                  <a:lnTo>
                    <a:pt x="6671" y="0"/>
                  </a:lnTo>
                  <a:cubicBezTo>
                    <a:pt x="4630" y="0"/>
                    <a:pt x="2713" y="981"/>
                    <a:pt x="1519" y="2638"/>
                  </a:cubicBezTo>
                  <a:cubicBezTo>
                    <a:pt x="325" y="4294"/>
                    <a:pt x="0" y="6423"/>
                    <a:pt x="646" y="8360"/>
                  </a:cubicBezTo>
                  <a:lnTo>
                    <a:pt x="198272" y="601240"/>
                  </a:lnTo>
                  <a:cubicBezTo>
                    <a:pt x="199936" y="606232"/>
                    <a:pt x="204609" y="609600"/>
                    <a:pt x="209871" y="609600"/>
                  </a:cubicBezTo>
                  <a:lnTo>
                    <a:pt x="9850525" y="609600"/>
                  </a:lnTo>
                  <a:cubicBezTo>
                    <a:pt x="9852567" y="609600"/>
                    <a:pt x="9854484" y="608619"/>
                    <a:pt x="9855678" y="606962"/>
                  </a:cubicBezTo>
                  <a:cubicBezTo>
                    <a:pt x="9856872" y="605306"/>
                    <a:pt x="9857197" y="603177"/>
                    <a:pt x="9856551" y="601240"/>
                  </a:cubicBezTo>
                  <a:lnTo>
                    <a:pt x="9658924" y="8360"/>
                  </a:lnTo>
                  <a:cubicBezTo>
                    <a:pt x="9657260" y="3368"/>
                    <a:pt x="9652588" y="0"/>
                    <a:pt x="9647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965827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6969" y="1983443"/>
            <a:ext cx="16991031" cy="784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Приміщення і територія закладу освіти є безпечними та комфортними для навчання та праці.</a:t>
            </a:r>
          </a:p>
          <a:p>
            <a:pPr algn="l">
              <a:lnSpc>
                <a:spcPts val="2979"/>
              </a:lnSpc>
            </a:pPr>
            <a:endParaRPr/>
          </a:p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Заклад освіти забезпечений навчальними та іншими приміщеннями з відповідним обладнанням, що необхідні для реалізації освітньої програми.</a:t>
            </a:r>
          </a:p>
          <a:p>
            <a:pPr algn="l">
              <a:lnSpc>
                <a:spcPts val="2979"/>
              </a:lnSpc>
            </a:pPr>
            <a:endParaRPr/>
          </a:p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Учні та працівники закладу освіти обізнані з вимогами охорони праці, безпеки життєдіяльності, пожежної безпеки, правилами поведінки в умовах надзвичайних ситуацій і дотримуються їх.</a:t>
            </a:r>
          </a:p>
          <a:p>
            <a:pPr algn="l">
              <a:lnSpc>
                <a:spcPts val="2979"/>
              </a:lnSpc>
            </a:pPr>
            <a:endParaRPr/>
          </a:p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Працівники обізнані з правилами поведінки в разі нещасного випадку з учнями та працівниками закладу освіти чи раптового погіршення їхнього стану здоров’я і вживають необхідних заходів у таких ситуаціях</a:t>
            </a:r>
          </a:p>
          <a:p>
            <a:pPr algn="l">
              <a:lnSpc>
                <a:spcPts val="2979"/>
              </a:lnSpc>
            </a:pPr>
            <a:endParaRPr/>
          </a:p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У закладі освіти створюються умови для здорового харчування учнів і працівників.</a:t>
            </a:r>
          </a:p>
          <a:p>
            <a:pPr algn="l">
              <a:lnSpc>
                <a:spcPts val="2979"/>
              </a:lnSpc>
            </a:pPr>
            <a:endParaRPr/>
          </a:p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У закладі освіти створюються умови для безпечного використання мережі Інтернет, в учасників освітнього процесу формуються навички безпечної поведінки в Інтернеті.</a:t>
            </a:r>
          </a:p>
          <a:p>
            <a:pPr algn="l">
              <a:lnSpc>
                <a:spcPts val="2979"/>
              </a:lnSpc>
            </a:pPr>
            <a:endParaRPr/>
          </a:p>
          <a:p>
            <a:pPr algn="l">
              <a:lnSpc>
                <a:spcPts val="2979"/>
              </a:lnSpc>
            </a:pPr>
            <a:r>
              <a:rPr lang="en-US" sz="2892">
                <a:solidFill>
                  <a:srgbClr val="005BBB"/>
                </a:solidFill>
                <a:latin typeface="Lora"/>
                <a:ea typeface="Lora"/>
                <a:cs typeface="Lora"/>
                <a:sym typeface="Lora"/>
              </a:rPr>
              <a:t>Застосовуються підходи для адаптації та інтеграції учнів до освітнього процесу, професійної адаптації працівників</a:t>
            </a:r>
          </a:p>
          <a:p>
            <a:pPr algn="ctr">
              <a:lnSpc>
                <a:spcPts val="2747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344581" y="1809474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20"/>
                </a:lnTo>
                <a:lnTo>
                  <a:pt x="0" y="68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5836" y="303873"/>
            <a:ext cx="15853030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BBB"/>
                </a:solidFill>
                <a:latin typeface="Lora Bold"/>
                <a:ea typeface="Lora Bold"/>
                <a:cs typeface="Lora Bold"/>
                <a:sym typeface="Lora Bold"/>
              </a:rPr>
              <a:t>Стратегічна ціль: Забезпечення здорових, безпечних і комфортних умов навчання та праці</a:t>
            </a:r>
          </a:p>
        </p:txBody>
      </p:sp>
      <p:sp>
        <p:nvSpPr>
          <p:cNvPr id="8" name="Freeform 8"/>
          <p:cNvSpPr/>
          <p:nvPr/>
        </p:nvSpPr>
        <p:spPr>
          <a:xfrm>
            <a:off x="344581" y="2771025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19"/>
                </a:lnTo>
                <a:lnTo>
                  <a:pt x="0" y="6841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4581" y="3731369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20"/>
                </a:lnTo>
                <a:lnTo>
                  <a:pt x="0" y="68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4581" y="5201505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20"/>
                </a:lnTo>
                <a:lnTo>
                  <a:pt x="0" y="68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4581" y="6670435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19"/>
                </a:lnTo>
                <a:lnTo>
                  <a:pt x="0" y="6841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4581" y="7630779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20"/>
                </a:lnTo>
                <a:lnTo>
                  <a:pt x="0" y="68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4581" y="8591124"/>
            <a:ext cx="684119" cy="684119"/>
          </a:xfrm>
          <a:custGeom>
            <a:avLst/>
            <a:gdLst/>
            <a:ahLst/>
            <a:cxnLst/>
            <a:rect l="l" t="t" r="r" b="b"/>
            <a:pathLst>
              <a:path w="684119" h="684119">
                <a:moveTo>
                  <a:pt x="0" y="0"/>
                </a:moveTo>
                <a:lnTo>
                  <a:pt x="684119" y="0"/>
                </a:lnTo>
                <a:lnTo>
                  <a:pt x="684119" y="684119"/>
                </a:lnTo>
                <a:lnTo>
                  <a:pt x="0" y="6841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4732</Words>
  <Application>Microsoft Office PowerPoint</Application>
  <PresentationFormat>Произвольный</PresentationFormat>
  <Paragraphs>1149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2" baseType="lpstr">
      <vt:lpstr>Arial</vt:lpstr>
      <vt:lpstr>Calibri</vt:lpstr>
      <vt:lpstr>Cambria</vt:lpstr>
      <vt:lpstr>Lora Bold Italics</vt:lpstr>
      <vt:lpstr>Lora Bold</vt:lpstr>
      <vt:lpstr>Times New Roman</vt:lpstr>
      <vt:lpstr>Lora</vt:lpstr>
      <vt:lpstr>Barlow Bold</vt:lpstr>
      <vt:lpstr>Proxima Nova Bold</vt:lpstr>
      <vt:lpstr>Telegraf Bold</vt:lpstr>
      <vt:lpstr>Inter Bold</vt:lpstr>
      <vt:lpstr>Lora Italics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ЗЗСО, копия</dc:title>
  <cp:lastModifiedBy>USER</cp:lastModifiedBy>
  <cp:revision>115</cp:revision>
  <dcterms:created xsi:type="dcterms:W3CDTF">2006-08-16T00:00:00Z</dcterms:created>
  <dcterms:modified xsi:type="dcterms:W3CDTF">2025-07-06T17:37:32Z</dcterms:modified>
  <dc:identifier>DAGis2njgU0</dc:identifier>
</cp:coreProperties>
</file>